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259" r:id="rId3"/>
    <p:sldId id="281" r:id="rId4"/>
    <p:sldId id="314" r:id="rId5"/>
    <p:sldId id="316" r:id="rId6"/>
    <p:sldId id="318" r:id="rId7"/>
    <p:sldId id="319" r:id="rId8"/>
    <p:sldId id="322" r:id="rId9"/>
    <p:sldId id="320" r:id="rId10"/>
    <p:sldId id="321" r:id="rId11"/>
    <p:sldId id="283" r:id="rId12"/>
    <p:sldId id="265" r:id="rId13"/>
    <p:sldId id="293" r:id="rId14"/>
    <p:sldId id="294" r:id="rId15"/>
    <p:sldId id="276" r:id="rId16"/>
    <p:sldId id="278" r:id="rId17"/>
    <p:sldId id="299" r:id="rId18"/>
    <p:sldId id="331" r:id="rId19"/>
    <p:sldId id="323" r:id="rId20"/>
    <p:sldId id="332" r:id="rId21"/>
    <p:sldId id="333" r:id="rId22"/>
    <p:sldId id="353" r:id="rId23"/>
    <p:sldId id="335" r:id="rId24"/>
    <p:sldId id="337" r:id="rId25"/>
    <p:sldId id="338" r:id="rId26"/>
    <p:sldId id="339" r:id="rId27"/>
    <p:sldId id="340" r:id="rId28"/>
    <p:sldId id="341" r:id="rId29"/>
    <p:sldId id="346" r:id="rId30"/>
    <p:sldId id="347" r:id="rId31"/>
    <p:sldId id="348" r:id="rId32"/>
    <p:sldId id="349" r:id="rId33"/>
    <p:sldId id="350" r:id="rId34"/>
    <p:sldId id="310" r:id="rId35"/>
    <p:sldId id="312" r:id="rId36"/>
    <p:sldId id="285" r:id="rId37"/>
    <p:sldId id="286" r:id="rId38"/>
    <p:sldId id="287" r:id="rId39"/>
    <p:sldId id="288" r:id="rId40"/>
    <p:sldId id="291" r:id="rId41"/>
    <p:sldId id="289" r:id="rId42"/>
    <p:sldId id="290" r:id="rId43"/>
    <p:sldId id="28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60DD82-71F6-45BE-A9D2-55D03437E0AA}">
          <p14:sldIdLst>
            <p14:sldId id="256"/>
            <p14:sldId id="259"/>
            <p14:sldId id="281"/>
            <p14:sldId id="314"/>
            <p14:sldId id="316"/>
            <p14:sldId id="318"/>
            <p14:sldId id="319"/>
            <p14:sldId id="322"/>
            <p14:sldId id="320"/>
            <p14:sldId id="321"/>
            <p14:sldId id="283"/>
            <p14:sldId id="265"/>
            <p14:sldId id="293"/>
            <p14:sldId id="294"/>
            <p14:sldId id="276"/>
            <p14:sldId id="278"/>
            <p14:sldId id="299"/>
            <p14:sldId id="331"/>
            <p14:sldId id="323"/>
            <p14:sldId id="332"/>
            <p14:sldId id="333"/>
            <p14:sldId id="353"/>
            <p14:sldId id="335"/>
            <p14:sldId id="337"/>
            <p14:sldId id="338"/>
            <p14:sldId id="339"/>
            <p14:sldId id="340"/>
            <p14:sldId id="341"/>
            <p14:sldId id="346"/>
            <p14:sldId id="347"/>
            <p14:sldId id="348"/>
            <p14:sldId id="349"/>
            <p14:sldId id="350"/>
            <p14:sldId id="310"/>
            <p14:sldId id="312"/>
            <p14:sldId id="285"/>
            <p14:sldId id="286"/>
            <p14:sldId id="287"/>
            <p14:sldId id="288"/>
            <p14:sldId id="291"/>
            <p14:sldId id="289"/>
            <p14:sldId id="290"/>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C3A00"/>
    <a:srgbClr val="423200"/>
    <a:srgbClr val="2E2E2E"/>
    <a:srgbClr val="171717"/>
    <a:srgbClr val="848484"/>
    <a:srgbClr val="626262"/>
    <a:srgbClr val="4E4E4E"/>
    <a:srgbClr val="00B0F0"/>
    <a:srgbClr val="2539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9" autoAdjust="0"/>
    <p:restoredTop sz="69444" autoAdjust="0"/>
  </p:normalViewPr>
  <p:slideViewPr>
    <p:cSldViewPr snapToGrid="0">
      <p:cViewPr varScale="1">
        <p:scale>
          <a:sx n="68" d="100"/>
          <a:sy n="68" d="100"/>
        </p:scale>
        <p:origin x="1267" y="58"/>
      </p:cViewPr>
      <p:guideLst/>
    </p:cSldViewPr>
  </p:slideViewPr>
  <p:notesTextViewPr>
    <p:cViewPr>
      <p:scale>
        <a:sx n="150" d="100"/>
        <a:sy n="150" d="100"/>
      </p:scale>
      <p:origin x="0" y="0"/>
    </p:cViewPr>
  </p:notesTextViewPr>
  <p:notesViewPr>
    <p:cSldViewPr snapToGrid="0">
      <p:cViewPr varScale="1">
        <p:scale>
          <a:sx n="69" d="100"/>
          <a:sy n="69" d="100"/>
        </p:scale>
        <p:origin x="263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114D60-1D2B-49CF-9CEF-783D5B329DD8}" type="datetimeFigureOut">
              <a:rPr lang="en-US" smtClean="0"/>
              <a:t>7/18/2016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1AA601-0689-4264-996A-26E153842F7A}" type="slidenum">
              <a:rPr lang="en-US" smtClean="0"/>
              <a:t>‹#›</a:t>
            </a:fld>
            <a:endParaRPr lang="en-US"/>
          </a:p>
        </p:txBody>
      </p:sp>
    </p:spTree>
    <p:extLst>
      <p:ext uri="{BB962C8B-B14F-4D97-AF65-F5344CB8AC3E}">
        <p14:creationId xmlns:p14="http://schemas.microsoft.com/office/powerpoint/2010/main" val="4609386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B5493-583D-47CD-9163-9CB570287AEE}" type="datetimeFigureOut">
              <a:rPr lang="en-US" smtClean="0"/>
              <a:t>7/18/2016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CB5AF-A082-4819-A0E4-2506C2B72372}" type="slidenum">
              <a:rPr lang="en-US" smtClean="0"/>
              <a:t>‹#›</a:t>
            </a:fld>
            <a:endParaRPr lang="en-US"/>
          </a:p>
        </p:txBody>
      </p:sp>
    </p:spTree>
    <p:extLst>
      <p:ext uri="{BB962C8B-B14F-4D97-AF65-F5344CB8AC3E}">
        <p14:creationId xmlns:p14="http://schemas.microsoft.com/office/powerpoint/2010/main" val="370178400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hard to optimize the performance of a modern game, and it would be nice if we have better compilers</a:t>
            </a:r>
            <a:r>
              <a:rPr lang="en-US" baseline="0" dirty="0"/>
              <a:t> or</a:t>
            </a:r>
            <a:r>
              <a:rPr lang="en-US" dirty="0"/>
              <a:t> tools to help us rapidly optimize these</a:t>
            </a:r>
            <a:r>
              <a:rPr lang="en-US" baseline="0" dirty="0"/>
              <a:t> systems. What I am going to present today is a first step towards this goal, which is a system that rapidly explore shader optimization choices.</a:t>
            </a:r>
            <a:endParaRPr lang="en-US" dirty="0"/>
          </a:p>
        </p:txBody>
      </p:sp>
    </p:spTree>
    <p:extLst>
      <p:ext uri="{BB962C8B-B14F-4D97-AF65-F5344CB8AC3E}">
        <p14:creationId xmlns:p14="http://schemas.microsoft.com/office/powerpoint/2010/main" val="2165760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Of course, if you are willing to sacrifice performance, we can also compute the normal at half resolution, that will further improve the performance.</a:t>
            </a:r>
            <a:endParaRPr lang="en-US" dirty="0"/>
          </a:p>
        </p:txBody>
      </p:sp>
    </p:spTree>
    <p:extLst>
      <p:ext uri="{BB962C8B-B14F-4D97-AF65-F5344CB8AC3E}">
        <p14:creationId xmlns:p14="http://schemas.microsoft.com/office/powerpoint/2010/main" val="2918664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Even though it is easy to describe, actually implement this optimization is a lot more than just modifying the fragment shader. ||</a:t>
            </a:r>
          </a:p>
          <a:p>
            <a:endParaRPr lang="en-US" baseline="0" dirty="0"/>
          </a:p>
          <a:p>
            <a:r>
              <a:rPr lang="en-US" baseline="0" dirty="0"/>
              <a:t>To carry out the optimization, we require two render passes, one that runs in half screen resolution and the second pass in full resolution. So that means the renderer code has to change. || Also, Instead of writing one fragment shader, we need to write two sets of vertex and fragment shaders. That means all shaders need to be re-written. || And lastly we have to allocate an intermediate texture that stores the intersection points.</a:t>
            </a:r>
          </a:p>
          <a:p>
            <a:endParaRPr lang="en-US" baseline="0" dirty="0"/>
          </a:p>
          <a:p>
            <a:r>
              <a:rPr lang="en-US" baseline="0" dirty="0"/>
              <a:t>As you can see, this is a lot of non-trivial work to implement a simple optimization.</a:t>
            </a:r>
            <a:endParaRPr lang="en-US" dirty="0"/>
          </a:p>
        </p:txBody>
      </p:sp>
    </p:spTree>
    <p:extLst>
      <p:ext uri="{BB962C8B-B14F-4D97-AF65-F5344CB8AC3E}">
        <p14:creationId xmlns:p14="http://schemas.microsoft.com/office/powerpoint/2010/main" val="271109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a:t>
            </a:r>
            <a:r>
              <a:rPr lang="en-US" baseline="0" dirty="0"/>
              <a:t> example is about reduce computation rate spatially, but another commonly used optimization is to reduce temporal rate that is compute some terms once and reuse over frames. </a:t>
            </a:r>
            <a:r>
              <a:rPr lang="en-US" dirty="0"/>
              <a:t>Here’s</a:t>
            </a:r>
            <a:r>
              <a:rPr lang="en-US" baseline="0" dirty="0"/>
              <a:t> another example: </a:t>
            </a:r>
            <a:r>
              <a:rPr lang="en-US" dirty="0"/>
              <a:t> this complex terrain shader </a:t>
            </a:r>
            <a:r>
              <a:rPr lang="en-US" baseline="0" dirty="0"/>
              <a:t>evaluates and blends</a:t>
            </a:r>
            <a:r>
              <a:rPr lang="en-US" dirty="0"/>
              <a:t> many different material layers.</a:t>
            </a:r>
          </a:p>
        </p:txBody>
      </p:sp>
    </p:spTree>
    <p:extLst>
      <p:ext uri="{BB962C8B-B14F-4D97-AF65-F5344CB8AC3E}">
        <p14:creationId xmlns:p14="http://schemas.microsoft.com/office/powerpoint/2010/main" val="3303630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complex materials are too expensive to evaluate, a common technique is to </a:t>
            </a:r>
            <a:r>
              <a:rPr lang="en-US" baseline="0" dirty="0"/>
              <a:t>combine the textures offline into a single texture and use that in the fragment shader. Notice this can be done offline as a precomputation or can be done on-demand as the game is running. </a:t>
            </a:r>
          </a:p>
          <a:p>
            <a:r>
              <a:rPr lang="en-US" baseline="0" dirty="0"/>
              <a:t>||</a:t>
            </a:r>
          </a:p>
          <a:p>
            <a:r>
              <a:rPr lang="en-US" baseline="0" dirty="0"/>
              <a:t>Unlike the previous example, here I am computing the value at a lower temporal rate instead of spatial rate.</a:t>
            </a:r>
          </a:p>
          <a:p>
            <a:r>
              <a:rPr lang="en-US" baseline="0" dirty="0"/>
              <a:t>But like the </a:t>
            </a:r>
            <a:r>
              <a:rPr lang="en-US" baseline="0" dirty="0" err="1"/>
              <a:t>prev</a:t>
            </a:r>
            <a:r>
              <a:rPr lang="en-US" baseline="0" dirty="0"/>
              <a:t> example, this is also an optimization that is simple to describe but requires rewriting a lot of non-trivial engine and shader code.</a:t>
            </a:r>
            <a:endParaRPr lang="en-US" dirty="0"/>
          </a:p>
        </p:txBody>
      </p:sp>
    </p:spTree>
    <p:extLst>
      <p:ext uri="{BB962C8B-B14F-4D97-AF65-F5344CB8AC3E}">
        <p14:creationId xmlns:p14="http://schemas.microsoft.com/office/powerpoint/2010/main" val="681300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texture cach</a:t>
            </a:r>
            <a:r>
              <a:rPr lang="en-US" baseline="0" dirty="0"/>
              <a:t>e that stores only the pre-rendered textures for visible terrain blocks only. These textures can be managed by the engine and re-rendered on-demand.</a:t>
            </a:r>
          </a:p>
          <a:p>
            <a:endParaRPr lang="en-US" baseline="0" dirty="0"/>
          </a:p>
          <a:p>
            <a:r>
              <a:rPr lang="en-US" baseline="0" dirty="0"/>
              <a:t>So, as you can see, the actual implementation of a simple shading algorithm can involve many different concerns and require a lot of human effort. implement.</a:t>
            </a:r>
            <a:endParaRPr lang="en-US" dirty="0"/>
          </a:p>
        </p:txBody>
      </p:sp>
    </p:spTree>
    <p:extLst>
      <p:ext uri="{BB962C8B-B14F-4D97-AF65-F5344CB8AC3E}">
        <p14:creationId xmlns:p14="http://schemas.microsoft.com/office/powerpoint/2010/main" val="3983395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(depth</a:t>
            </a:r>
            <a:r>
              <a:rPr lang="en-US" baseline="0" dirty="0"/>
              <a:t> first)</a:t>
            </a:r>
          </a:p>
          <a:p>
            <a:endParaRPr lang="en-US" dirty="0"/>
          </a:p>
          <a:p>
            <a:r>
              <a:rPr lang="en-US" dirty="0"/>
              <a:t>The goal of my research is to </a:t>
            </a:r>
            <a:r>
              <a:rPr lang="en-US" baseline="0" dirty="0"/>
              <a:t>allow you to describe the optimizations as easy as we just did, and the system does the time-consuming work to actually implement the optimization choices for you, or even automatically figure out what are the right set of optimizations to apply. || For example, I would like to just write the water rendering shader once, and || tell the compiler that </a:t>
            </a:r>
            <a:r>
              <a:rPr lang="en-US" baseline="0" dirty="0" err="1"/>
              <a:t>i</a:t>
            </a:r>
            <a:r>
              <a:rPr lang="en-US" baseline="0" dirty="0"/>
              <a:t> want to compute everything in fragment shader, || and the compiler will generate entire shader and pipeline code for me, or  || I can also say “do ray marching at half resolution”, || and I will get another implementation.</a:t>
            </a:r>
            <a:endParaRPr lang="en-US" dirty="0"/>
          </a:p>
        </p:txBody>
      </p:sp>
    </p:spTree>
    <p:extLst>
      <p:ext uri="{BB962C8B-B14F-4D97-AF65-F5344CB8AC3E}">
        <p14:creationId xmlns:p14="http://schemas.microsoft.com/office/powerpoint/2010/main" val="3831413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a:t>
            </a:r>
            <a:r>
              <a:rPr lang="en-US" baseline="0" dirty="0"/>
              <a:t> to show that system does x y z )</a:t>
            </a:r>
          </a:p>
          <a:p>
            <a:endParaRPr lang="en-US" dirty="0"/>
          </a:p>
          <a:p>
            <a:r>
              <a:rPr lang="en-US" dirty="0"/>
              <a:t>We’ve</a:t>
            </a:r>
            <a:r>
              <a:rPr lang="en-US" baseline="0" dirty="0"/>
              <a:t> take a first step towards this goal, not for the entire game engine but for implementing different optimizations of shading algorithms. ||</a:t>
            </a:r>
          </a:p>
          <a:p>
            <a:r>
              <a:rPr lang="en-US" baseline="0" dirty="0"/>
              <a:t>We developed a system which we called Spire, and it is a new representation for shaders that enables rapid exploration of different optimization trade-offs, and generates shader code spanning many rendering passes across the engine.  ||</a:t>
            </a:r>
          </a:p>
          <a:p>
            <a:endParaRPr lang="en-US" baseline="0" dirty="0"/>
          </a:p>
          <a:p>
            <a:r>
              <a:rPr lang="en-US" dirty="0"/>
              <a:t>We are going to show</a:t>
            </a:r>
            <a:r>
              <a:rPr lang="en-US" baseline="0" dirty="0"/>
              <a:t> you that spire is an </a:t>
            </a:r>
            <a:r>
              <a:rPr lang="en-US" dirty="0"/>
              <a:t>excellent basis for building tools of automatic</a:t>
            </a:r>
            <a:r>
              <a:rPr lang="en-US" baseline="0" dirty="0"/>
              <a:t> exploration ||</a:t>
            </a:r>
          </a:p>
          <a:p>
            <a:endParaRPr lang="en-US" baseline="0" dirty="0"/>
          </a:p>
          <a:p>
            <a:r>
              <a:rPr lang="en-US" baseline="0" dirty="0"/>
              <a:t>and you can use all the services of Spire in any game engine without modifying the compiler itself.</a:t>
            </a:r>
          </a:p>
        </p:txBody>
      </p:sp>
    </p:spTree>
    <p:extLst>
      <p:ext uri="{BB962C8B-B14F-4D97-AF65-F5344CB8AC3E}">
        <p14:creationId xmlns:p14="http://schemas.microsoft.com/office/powerpoint/2010/main" val="1484170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you the abstractions of spire in detail.</a:t>
            </a:r>
          </a:p>
        </p:txBody>
      </p:sp>
    </p:spTree>
    <p:extLst>
      <p:ext uri="{BB962C8B-B14F-4D97-AF65-F5344CB8AC3E}">
        <p14:creationId xmlns:p14="http://schemas.microsoft.com/office/powerpoint/2010/main" val="2016328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Road map point important</a:t>
            </a:r>
            <a:r>
              <a:rPr lang="en-US" baseline="0" dirty="0"/>
              <a:t> </a:t>
            </a:r>
            <a:endParaRPr lang="en-US" dirty="0"/>
          </a:p>
        </p:txBody>
      </p:sp>
    </p:spTree>
    <p:extLst>
      <p:ext uri="{BB962C8B-B14F-4D97-AF65-F5344CB8AC3E}">
        <p14:creationId xmlns:p14="http://schemas.microsoft.com/office/powerpoint/2010/main" val="2663568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different parts of shader), the shader defines all the vertex</a:t>
            </a:r>
            <a:r>
              <a:rPr lang="en-US" baseline="0" dirty="0"/>
              <a:t> and fragment shading logic like the projected vertex and lighting. This way of writing shading where all logic are defined in the same program, like in the spark shading language.</a:t>
            </a:r>
          </a:p>
          <a:p>
            <a:endParaRPr lang="en-US" dirty="0"/>
          </a:p>
          <a:p>
            <a:r>
              <a:rPr lang="en-US" dirty="0"/>
              <a:t>First of all, let me show you</a:t>
            </a:r>
            <a:r>
              <a:rPr lang="en-US" baseline="0" dirty="0"/>
              <a:t> what a Spire shader looks like. </a:t>
            </a:r>
            <a:r>
              <a:rPr lang="en-US" dirty="0"/>
              <a:t>Here is a simple shader that evaluates normal mapped diffuse and specular lighting. The important thing to focus are</a:t>
            </a:r>
            <a:r>
              <a:rPr lang="en-US" baseline="0" dirty="0"/>
              <a:t> these highlighted terms which in spire we call them components, || and I want you to think about a shader as a directed graph of components.</a:t>
            </a:r>
            <a:endParaRPr lang="en-US" dirty="0"/>
          </a:p>
        </p:txBody>
      </p:sp>
    </p:spTree>
    <p:extLst>
      <p:ext uri="{BB962C8B-B14F-4D97-AF65-F5344CB8AC3E}">
        <p14:creationId xmlns:p14="http://schemas.microsoft.com/office/powerpoint/2010/main" val="361375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complex water shader which you may see in modern games.</a:t>
            </a:r>
          </a:p>
          <a:p>
            <a:endParaRPr lang="en-US" dirty="0"/>
          </a:p>
          <a:p>
            <a:r>
              <a:rPr lang="en-US" dirty="0"/>
              <a:t>here is a water rendering algorithm taken from shader</a:t>
            </a:r>
            <a:r>
              <a:rPr lang="en-US" baseline="0" dirty="0"/>
              <a:t> toys</a:t>
            </a:r>
            <a:r>
              <a:rPr lang="en-US" dirty="0"/>
              <a:t>. The algorithm works as a post-processing pass,</a:t>
            </a:r>
            <a:r>
              <a:rPr lang="en-US" baseline="0" dirty="0"/>
              <a:t> that is,</a:t>
            </a:r>
            <a:r>
              <a:rPr lang="en-US" dirty="0"/>
              <a:t> ||</a:t>
            </a:r>
          </a:p>
        </p:txBody>
      </p:sp>
    </p:spTree>
    <p:extLst>
      <p:ext uri="{BB962C8B-B14F-4D97-AF65-F5344CB8AC3E}">
        <p14:creationId xmlns:p14="http://schemas.microsoft.com/office/powerpoint/2010/main" val="3909537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shader is a dag where</a:t>
            </a:r>
            <a:r>
              <a:rPr lang="en-US" baseline="0" dirty="0"/>
              <a:t> each node represents a component to compute, and the edges illustrates the data dependency between components. And this is similar to the shader representations in many existing game engines</a:t>
            </a:r>
            <a:endParaRPr lang="en-US" dirty="0"/>
          </a:p>
        </p:txBody>
      </p:sp>
    </p:spTree>
    <p:extLst>
      <p:ext uri="{BB962C8B-B14F-4D97-AF65-F5344CB8AC3E}">
        <p14:creationId xmlns:p14="http://schemas.microsoft.com/office/powerpoint/2010/main" val="1429897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shader dag only defines what components to compute, but to run the shader, we also need to know at which pipeline stage each component should be evaluated. The challenge is that different engines might offer different numbers and types of shading stages. </a:t>
            </a:r>
          </a:p>
          <a:p>
            <a:endParaRPr lang="en-US" baseline="0" dirty="0"/>
          </a:p>
          <a:p>
            <a:endParaRPr lang="en-US" baseline="0" dirty="0"/>
          </a:p>
          <a:p>
            <a:endParaRPr lang="en-US" baseline="0" dirty="0"/>
          </a:p>
          <a:p>
            <a:endParaRPr lang="en-US" baseline="0" dirty="0"/>
          </a:p>
          <a:p>
            <a:endParaRPr lang="en-US" dirty="0"/>
          </a:p>
          <a:p>
            <a:r>
              <a:rPr lang="en-US" dirty="0"/>
              <a:t>(1. </a:t>
            </a:r>
            <a:r>
              <a:rPr lang="en-US" dirty="0" err="1"/>
              <a:t>dags</a:t>
            </a:r>
            <a:r>
              <a:rPr lang="en-US" dirty="0"/>
              <a:t> is not runnable)</a:t>
            </a:r>
          </a:p>
          <a:p>
            <a:r>
              <a:rPr lang="en-US" dirty="0"/>
              <a:t>(2. different engines have</a:t>
            </a:r>
            <a:r>
              <a:rPr lang="en-US" baseline="0" dirty="0"/>
              <a:t> different numbers and types of places where shader code can run)</a:t>
            </a:r>
          </a:p>
          <a:p>
            <a:r>
              <a:rPr lang="en-US" baseline="0" dirty="0"/>
              <a:t>First we describe how to describe where code runs, then we how to lower to these places.</a:t>
            </a:r>
          </a:p>
          <a:p>
            <a:endParaRPr lang="en-US" dirty="0"/>
          </a:p>
          <a:p>
            <a:r>
              <a:rPr lang="en-US" dirty="0"/>
              <a:t>Imagine if we want to run this shader on a regular</a:t>
            </a:r>
            <a:r>
              <a:rPr lang="en-US" baseline="0" dirty="0"/>
              <a:t> GPU that has a vertex and fragment shader </a:t>
            </a:r>
            <a:r>
              <a:rPr lang="en-US" dirty="0"/>
              <a:t>Remember, there is </a:t>
            </a:r>
            <a:r>
              <a:rPr lang="en-US" baseline="0" dirty="0"/>
              <a:t>no concepts like a vertex or fragment shader here, we only have components and dependencies. So the system has to figure out what component should be computed at which stages.</a:t>
            </a:r>
          </a:p>
          <a:p>
            <a:r>
              <a:rPr lang="en-US" baseline="0" dirty="0"/>
              <a:t>To actually run the shader for example on the GPU, we need to know what components need to get computed in vertex or fragment shader.</a:t>
            </a:r>
            <a:endParaRPr lang="en-US" dirty="0"/>
          </a:p>
        </p:txBody>
      </p:sp>
    </p:spTree>
    <p:extLst>
      <p:ext uri="{BB962C8B-B14F-4D97-AF65-F5344CB8AC3E}">
        <p14:creationId xmlns:p14="http://schemas.microsoft.com/office/powerpoint/2010/main" val="3680682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example a single stage rendering pipeline might only execute shader code at either vertex or fragment stage. And that multi-resolution rendering pipeline in the water rendering example offers four shading stages. </a:t>
            </a:r>
          </a:p>
          <a:p>
            <a:r>
              <a:rPr lang="en-US" baseline="0" dirty="0"/>
              <a:t>To enable spire to generate code for many different types of pipelines, engines must tell spire about its supported shading stages.</a:t>
            </a:r>
          </a:p>
          <a:p>
            <a:endParaRPr lang="en-US" dirty="0"/>
          </a:p>
          <a:p>
            <a:r>
              <a:rPr lang="en-US" dirty="0"/>
              <a:t>(1. </a:t>
            </a:r>
            <a:r>
              <a:rPr lang="en-US" dirty="0" err="1"/>
              <a:t>dags</a:t>
            </a:r>
            <a:r>
              <a:rPr lang="en-US" dirty="0"/>
              <a:t> is not runnable)</a:t>
            </a:r>
          </a:p>
          <a:p>
            <a:r>
              <a:rPr lang="en-US" dirty="0"/>
              <a:t>(2. different engines have</a:t>
            </a:r>
            <a:r>
              <a:rPr lang="en-US" baseline="0" dirty="0"/>
              <a:t> different numbers and types of places where shader code can run)</a:t>
            </a:r>
          </a:p>
          <a:p>
            <a:r>
              <a:rPr lang="en-US" baseline="0" dirty="0"/>
              <a:t>First we describe how to describe where code runs, then we how to lower to these places.</a:t>
            </a:r>
          </a:p>
          <a:p>
            <a:endParaRPr lang="en-US" dirty="0"/>
          </a:p>
          <a:p>
            <a:r>
              <a:rPr lang="en-US" dirty="0"/>
              <a:t>Imagine if we want to run this shader on a regular</a:t>
            </a:r>
            <a:r>
              <a:rPr lang="en-US" baseline="0" dirty="0"/>
              <a:t> GPU that has a vertex and fragment shader </a:t>
            </a:r>
            <a:r>
              <a:rPr lang="en-US" dirty="0"/>
              <a:t>Remember, there is </a:t>
            </a:r>
            <a:r>
              <a:rPr lang="en-US" baseline="0" dirty="0"/>
              <a:t>no concepts like a vertex or fragment shader here, we only have components and dependencies. So the system has to figure out what component should be computed at which stages.</a:t>
            </a:r>
          </a:p>
          <a:p>
            <a:r>
              <a:rPr lang="en-US" baseline="0" dirty="0"/>
              <a:t>To actually run the shader for example on the GPU, we need to know what components need to get computed in vertex or fragment shader.</a:t>
            </a:r>
            <a:endParaRPr lang="en-US" dirty="0"/>
          </a:p>
        </p:txBody>
      </p:sp>
    </p:spTree>
    <p:extLst>
      <p:ext uri="{BB962C8B-B14F-4D97-AF65-F5344CB8AC3E}">
        <p14:creationId xmlns:p14="http://schemas.microsoft.com/office/powerpoint/2010/main" val="4105635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it does so by providing a spire pipeline definition. In this definition, the places where shader code can run are called worlds. For example, our simple vertex-fragment pipeline has two worlds: one for the vertex shader that I’ll call “vs” and one for the fragment shader that I’ll call “fs”. </a:t>
            </a:r>
          </a:p>
        </p:txBody>
      </p:sp>
    </p:spTree>
    <p:extLst>
      <p:ext uri="{BB962C8B-B14F-4D97-AF65-F5344CB8AC3E}">
        <p14:creationId xmlns:p14="http://schemas.microsoft.com/office/powerpoint/2010/main" val="1864146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definition also describes the data flow </a:t>
            </a:r>
            <a:r>
              <a:rPr lang="en-US" dirty="0" err="1"/>
              <a:t>pathes</a:t>
            </a:r>
            <a:r>
              <a:rPr lang="en-US" dirty="0"/>
              <a:t> between worlds, for example the output of “vs” can</a:t>
            </a:r>
            <a:r>
              <a:rPr lang="en-US" baseline="0" dirty="0"/>
              <a:t> be used as input to computations at “fs”.</a:t>
            </a:r>
            <a:endParaRPr lang="en-US" dirty="0"/>
          </a:p>
        </p:txBody>
      </p:sp>
    </p:spTree>
    <p:extLst>
      <p:ext uri="{BB962C8B-B14F-4D97-AF65-F5344CB8AC3E}">
        <p14:creationId xmlns:p14="http://schemas.microsoft.com/office/powerpoint/2010/main" val="136341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that, a pipeline also defines input worlds that do not run code but instead used to hold shader inputs provided by the engine. For example in this definition, I defined the </a:t>
            </a:r>
            <a:r>
              <a:rPr lang="en-US" baseline="0" dirty="0" err="1"/>
              <a:t>viewUniform</a:t>
            </a:r>
            <a:r>
              <a:rPr lang="en-US" baseline="0" dirty="0"/>
              <a:t> world dynamic uniform shader values, and </a:t>
            </a:r>
            <a:r>
              <a:rPr lang="en-US" baseline="0" dirty="0" err="1"/>
              <a:t>meshVertex</a:t>
            </a:r>
            <a:r>
              <a:rPr lang="en-US" baseline="0" dirty="0"/>
              <a:t> world for vertex attributes from a vertex buffer. || And of course, the data paths from input worlds must be defined as well. </a:t>
            </a:r>
          </a:p>
          <a:p>
            <a:endParaRPr lang="en-US" baseline="0" dirty="0"/>
          </a:p>
          <a:p>
            <a:r>
              <a:rPr lang="en-US" baseline="0" dirty="0"/>
              <a:t>This is the definition for the simple rendering pipeline, and a more complex pipeline would have a different pipeline definition.</a:t>
            </a:r>
            <a:endParaRPr lang="en-US" dirty="0"/>
          </a:p>
        </p:txBody>
      </p:sp>
    </p:spTree>
    <p:extLst>
      <p:ext uri="{BB962C8B-B14F-4D97-AF65-F5344CB8AC3E}">
        <p14:creationId xmlns:p14="http://schemas.microsoft.com/office/powerpoint/2010/main" val="1280806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a:t>
            </a:r>
            <a:r>
              <a:rPr lang="en-US" baseline="0" dirty="0"/>
              <a:t> a look at how our previous multi-resolution rendering pipeline can be defined in spire.  || first we need to define the worlds. Since there are four shading stages in the pipeline, we need to define four worlds, || as well as two input worlds for uniform and vertex input. Then we need to define the allowed data flow </a:t>
            </a:r>
            <a:r>
              <a:rPr lang="en-US" baseline="0" dirty="0" err="1"/>
              <a:t>pathes</a:t>
            </a:r>
            <a:r>
              <a:rPr lang="en-US" baseline="0" dirty="0"/>
              <a:t> between worlds: || </a:t>
            </a:r>
            <a:r>
              <a:rPr lang="en-US" baseline="0" dirty="0" err="1"/>
              <a:t>viewUniform</a:t>
            </a:r>
            <a:r>
              <a:rPr lang="en-US" baseline="0" dirty="0"/>
              <a:t> is available to all worlds, || vertex input is accessible in both vertex shading worlds, || and similarly for all other worlds.</a:t>
            </a:r>
            <a:endParaRPr lang="en-US" dirty="0"/>
          </a:p>
        </p:txBody>
      </p:sp>
    </p:spTree>
    <p:extLst>
      <p:ext uri="{BB962C8B-B14F-4D97-AF65-F5344CB8AC3E}">
        <p14:creationId xmlns:p14="http://schemas.microsoft.com/office/powerpoint/2010/main" val="3787176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 shader instance graph and show variations that shows placements) show shader graph with annotations – they are not just one component, but four definitions of normal – at vs at fs…</a:t>
            </a:r>
          </a:p>
          <a:p>
            <a:endParaRPr lang="en-US" baseline="0" dirty="0"/>
          </a:p>
          <a:p>
            <a:endParaRPr lang="en-US" baseline="0" dirty="0"/>
          </a:p>
          <a:p>
            <a:r>
              <a:rPr lang="en-US" baseline="0" dirty="0"/>
              <a:t>Now let’s go back to our shader and see how to compile it against the multi-resolution pipeline. First, || the pipeline defines the location for inputs, as well as || output requirements such that projected </a:t>
            </a:r>
            <a:r>
              <a:rPr lang="en-US" baseline="0" dirty="0" err="1"/>
              <a:t>coord</a:t>
            </a:r>
            <a:r>
              <a:rPr lang="en-US" baseline="0" dirty="0"/>
              <a:t> must appear in </a:t>
            </a:r>
            <a:r>
              <a:rPr lang="en-US" baseline="0" dirty="0" err="1"/>
              <a:t>lowResVS</a:t>
            </a:r>
            <a:r>
              <a:rPr lang="en-US" baseline="0" dirty="0"/>
              <a:t> and vs, and </a:t>
            </a:r>
            <a:r>
              <a:rPr lang="en-US" baseline="0" dirty="0" err="1"/>
              <a:t>outputColor</a:t>
            </a:r>
            <a:r>
              <a:rPr lang="en-US" baseline="0" dirty="0"/>
              <a:t> must be defined in fs. These are the initial world placement constraints. Base on this, the compiler can run a data flow analysis to figure out the possible world placements for all other components based on the dependencies in the shader and existing constraints. For example since the all the inputs for normal are available at all worlds, it is possible to compute the normal at all the shading worlds.</a:t>
            </a:r>
          </a:p>
          <a:p>
            <a:endParaRPr lang="en-US" baseline="0" dirty="0"/>
          </a:p>
          <a:p>
            <a:r>
              <a:rPr lang="en-US" baseline="0" dirty="0"/>
              <a:t>Now we have an IR for all possible ways of running this shader allowed by the pipeline definition.</a:t>
            </a:r>
            <a:endParaRPr lang="en-US" dirty="0"/>
          </a:p>
        </p:txBody>
      </p:sp>
    </p:spTree>
    <p:extLst>
      <p:ext uri="{BB962C8B-B14F-4D97-AF65-F5344CB8AC3E}">
        <p14:creationId xmlns:p14="http://schemas.microsoft.com/office/powerpoint/2010/main" val="2142686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this is just about placing a computation in different worlds. Now let’s me give you a slightly different view of this mechanism so we can extend the shader IR to represent not only placement choices, but also algorithmic choices. </a:t>
            </a:r>
          </a:p>
          <a:p>
            <a:endParaRPr lang="en-US" baseline="0" dirty="0"/>
          </a:p>
          <a:p>
            <a:r>
              <a:rPr lang="en-US" baseline="0" dirty="0"/>
              <a:t>Instead of thinking these colored boxes as possible placement decisions of a component, think them as overloaded definitions of that component at that world. || For example, you can think that this shader graph provides four definitions for the normal component, one for each world. </a:t>
            </a:r>
            <a:endParaRPr lang="en-US" dirty="0"/>
          </a:p>
        </p:txBody>
      </p:sp>
    </p:spTree>
    <p:extLst>
      <p:ext uri="{BB962C8B-B14F-4D97-AF65-F5344CB8AC3E}">
        <p14:creationId xmlns:p14="http://schemas.microsoft.com/office/powerpoint/2010/main" val="4143156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Any actual execution is going to use one of those definitions.</a:t>
            </a:r>
            <a:endParaRPr lang="en-US" dirty="0"/>
          </a:p>
        </p:txBody>
      </p:sp>
    </p:spTree>
    <p:extLst>
      <p:ext uri="{BB962C8B-B14F-4D97-AF65-F5344CB8AC3E}">
        <p14:creationId xmlns:p14="http://schemas.microsoft.com/office/powerpoint/2010/main" val="403032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render a full screen quad, || then in the fragment shader, we shoot a ray from each pixel and compute the intersection with a procedural height field, and then shade the intersection point using a standard lighting model.</a:t>
            </a:r>
          </a:p>
        </p:txBody>
      </p:sp>
    </p:spTree>
    <p:extLst>
      <p:ext uri="{BB962C8B-B14F-4D97-AF65-F5344CB8AC3E}">
        <p14:creationId xmlns:p14="http://schemas.microsoft.com/office/powerpoint/2010/main" val="4251310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example so far. Normal is computed the same way regardless of where normal is placed at, but some times it is useful to compute a component differently based on what world it is evaluated in.	</a:t>
            </a:r>
            <a:endParaRPr lang="en-US" dirty="0"/>
          </a:p>
        </p:txBody>
      </p:sp>
    </p:spTree>
    <p:extLst>
      <p:ext uri="{BB962C8B-B14F-4D97-AF65-F5344CB8AC3E}">
        <p14:creationId xmlns:p14="http://schemas.microsoft.com/office/powerpoint/2010/main" val="2894480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spire language allows the definitions of a component to be </a:t>
            </a:r>
            <a:r>
              <a:rPr lang="en-US" baseline="0" dirty="0" err="1"/>
              <a:t>exolicitly</a:t>
            </a:r>
            <a:r>
              <a:rPr lang="en-US" baseline="0" dirty="0"/>
              <a:t> overloaded. For example here I added a new definition for normal that sets the value of normal component to the vertex normal whenever the normal is computed at vs or </a:t>
            </a:r>
            <a:r>
              <a:rPr lang="en-US" baseline="0" dirty="0" err="1"/>
              <a:t>lowResVs</a:t>
            </a:r>
            <a:r>
              <a:rPr lang="en-US" baseline="0" dirty="0"/>
              <a:t> worlds. In other words choosing whether or not to compute the normal in fragment or vertex shader is not only a decision of the frequency of a computation but also the decision about the value used to compute the normal as well.</a:t>
            </a:r>
          </a:p>
        </p:txBody>
      </p:sp>
    </p:spTree>
    <p:extLst>
      <p:ext uri="{BB962C8B-B14F-4D97-AF65-F5344CB8AC3E}">
        <p14:creationId xmlns:p14="http://schemas.microsoft.com/office/powerpoint/2010/main" val="1709590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the overloading capability in spire is taken further to allow providing different implementations of a component at a same world. Here I’ve written two definitions of highlight component, one that uses the </a:t>
            </a:r>
            <a:r>
              <a:rPr lang="en-US" baseline="0" dirty="0" err="1"/>
              <a:t>ggx</a:t>
            </a:r>
            <a:r>
              <a:rPr lang="en-US" baseline="0" dirty="0"/>
              <a:t> model and the other using </a:t>
            </a:r>
            <a:r>
              <a:rPr lang="en-US" baseline="0" dirty="0" err="1"/>
              <a:t>phong</a:t>
            </a:r>
            <a:r>
              <a:rPr lang="en-US" baseline="0" dirty="0"/>
              <a:t> model to allow for performance-quality tradeoffs within a world, as a result there are a total of eight </a:t>
            </a:r>
            <a:r>
              <a:rPr lang="en-US" baseline="0" dirty="0" err="1"/>
              <a:t>defintions</a:t>
            </a:r>
            <a:r>
              <a:rPr lang="en-US" baseline="0" dirty="0"/>
              <a:t> for highlight component. </a:t>
            </a:r>
          </a:p>
        </p:txBody>
      </p:sp>
    </p:spTree>
    <p:extLst>
      <p:ext uri="{BB962C8B-B14F-4D97-AF65-F5344CB8AC3E}">
        <p14:creationId xmlns:p14="http://schemas.microsoft.com/office/powerpoint/2010/main" val="2091039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the key idea i</a:t>
            </a:r>
            <a:r>
              <a:rPr lang="en-US" sz="1200" dirty="0"/>
              <a:t>n our system is that the shader IR encodes</a:t>
            </a:r>
            <a:r>
              <a:rPr lang="en-US" sz="1200" baseline="0" dirty="0"/>
              <a:t> a space of optimization choices for a given shader and a given pipeline definition. And making optimization decisions is done by picking o</a:t>
            </a:r>
            <a:r>
              <a:rPr lang="en-US" sz="1200" dirty="0"/>
              <a:t>verloaded component definitions.</a:t>
            </a:r>
          </a:p>
          <a:p>
            <a:endParaRPr lang="en-US" sz="1200" dirty="0"/>
          </a:p>
          <a:p>
            <a:r>
              <a:rPr lang="en-US" dirty="0"/>
              <a:t>These decisions span</a:t>
            </a:r>
            <a:r>
              <a:rPr lang="en-US" baseline="0" dirty="0"/>
              <a:t> optimizations that reflect performance-quality tradeoffs such as frequency of computation, shading space and algorithm choices.</a:t>
            </a:r>
            <a:endParaRPr lang="en-US" dirty="0"/>
          </a:p>
        </p:txBody>
      </p:sp>
    </p:spTree>
    <p:extLst>
      <p:ext uri="{BB962C8B-B14F-4D97-AF65-F5344CB8AC3E}">
        <p14:creationId xmlns:p14="http://schemas.microsoft.com/office/powerpoint/2010/main" val="4113646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these concepts, now let me brief</a:t>
            </a:r>
            <a:r>
              <a:rPr lang="en-US" baseline="0" dirty="0"/>
              <a:t>ly show you the work flow of spire. As you already know, Spire takes in the engine’s pipeline definition as well as a spire shader, || these definitions are processed by the compiler frontend, which emits the shader IR that defines the space of all placement choices. Then either the human programmer or the some automated tool can make optimization decisions by choose the appropriate component definitions. || </a:t>
            </a:r>
            <a:endParaRPr lang="en-US" dirty="0"/>
          </a:p>
        </p:txBody>
      </p:sp>
    </p:spTree>
    <p:extLst>
      <p:ext uri="{BB962C8B-B14F-4D97-AF65-F5344CB8AC3E}">
        <p14:creationId xmlns:p14="http://schemas.microsoft.com/office/powerpoint/2010/main" val="321365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Given the choice of definition for every component, the compiler would then generate shader kernels accepted by the engine. For example GLSL kernels the graphic rendering stage and compute shader for the compute stages.</a:t>
            </a:r>
            <a:endParaRPr lang="en-US" dirty="0"/>
          </a:p>
        </p:txBody>
      </p:sp>
    </p:spTree>
    <p:extLst>
      <p:ext uri="{BB962C8B-B14F-4D97-AF65-F5344CB8AC3E}">
        <p14:creationId xmlns:p14="http://schemas.microsoft.com/office/powerpoint/2010/main" val="2191518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a naïve implementation</a:t>
            </a:r>
            <a:r>
              <a:rPr lang="en-US" baseline="0" dirty="0"/>
              <a:t> like this can be too slow for games. ||</a:t>
            </a:r>
            <a:endParaRPr lang="en-US" dirty="0"/>
          </a:p>
        </p:txBody>
      </p:sp>
    </p:spTree>
    <p:extLst>
      <p:ext uri="{BB962C8B-B14F-4D97-AF65-F5344CB8AC3E}">
        <p14:creationId xmlns:p14="http://schemas.microsoft.com/office/powerpoint/2010/main" val="4019084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 one common way to optimize a shader is to simplify the expressions. For example </a:t>
            </a:r>
            <a:r>
              <a:rPr lang="en-US" dirty="0"/>
              <a:t>we can use a simpler wave function that evaluates fewer iterations.  But local</a:t>
            </a:r>
            <a:r>
              <a:rPr lang="en-US" baseline="0" dirty="0"/>
              <a:t> optimizations like this cannot get you very far.</a:t>
            </a:r>
            <a:endParaRPr lang="en-US" dirty="0"/>
          </a:p>
        </p:txBody>
      </p:sp>
    </p:spTree>
    <p:extLst>
      <p:ext uri="{BB962C8B-B14F-4D97-AF65-F5344CB8AC3E}">
        <p14:creationId xmlns:p14="http://schemas.microsoft.com/office/powerpoint/2010/main" val="249133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optimize this shader, we need to apply more advanced</a:t>
            </a:r>
            <a:r>
              <a:rPr lang="en-US" baseline="0" dirty="0"/>
              <a:t> optimizations. Since computing the ray </a:t>
            </a:r>
            <a:r>
              <a:rPr lang="en-US" baseline="0" dirty="0" err="1"/>
              <a:t>interesections</a:t>
            </a:r>
            <a:r>
              <a:rPr lang="en-US" baseline="0" dirty="0"/>
              <a:t> is very expensive, it is worthwhile to do it at lower spatial rate, (such as at..</a:t>
            </a:r>
            <a:endParaRPr lang="en-US" dirty="0"/>
          </a:p>
        </p:txBody>
      </p:sp>
    </p:spTree>
    <p:extLst>
      <p:ext uri="{BB962C8B-B14F-4D97-AF65-F5344CB8AC3E}">
        <p14:creationId xmlns:p14="http://schemas.microsoft.com/office/powerpoint/2010/main" val="2869157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such as at half screen resolution. || And if we compute the normal and shade it at full resolution,</a:t>
            </a:r>
            <a:endParaRPr lang="en-US" dirty="0"/>
          </a:p>
        </p:txBody>
      </p:sp>
    </p:spTree>
    <p:extLst>
      <p:ext uri="{BB962C8B-B14F-4D97-AF65-F5344CB8AC3E}">
        <p14:creationId xmlns:p14="http://schemas.microsoft.com/office/powerpoint/2010/main" val="3998604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such as at half screen resolution. || And if we compute the normal and shade it at full resolution,</a:t>
            </a:r>
            <a:endParaRPr lang="en-US" dirty="0"/>
          </a:p>
        </p:txBody>
      </p:sp>
    </p:spTree>
    <p:extLst>
      <p:ext uri="{BB962C8B-B14F-4D97-AF65-F5344CB8AC3E}">
        <p14:creationId xmlns:p14="http://schemas.microsoft.com/office/powerpoint/2010/main" val="331765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still looks fine, but now runs much faster.</a:t>
            </a:r>
            <a:endParaRPr lang="en-US" dirty="0"/>
          </a:p>
        </p:txBody>
      </p:sp>
    </p:spTree>
    <p:extLst>
      <p:ext uri="{BB962C8B-B14F-4D97-AF65-F5344CB8AC3E}">
        <p14:creationId xmlns:p14="http://schemas.microsoft.com/office/powerpoint/2010/main" val="337794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31C7BB1F-9A96-4DAE-B93F-C613E1DC8E1C}" type="datetime1">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a:solidFill>
                  <a:schemeClr val="tx1">
                    <a:lumMod val="85000"/>
                    <a:lumOff val="15000"/>
                  </a:schemeClr>
                </a:solidFill>
                <a:latin typeface="Segoe UI" panose="020B0502040204020203" pitchFamily="34" charset="0"/>
                <a:cs typeface="Segoe UI" panose="020B0502040204020203" pitchFamily="34" charset="0"/>
              </a:defRPr>
            </a:lvl1pPr>
          </a:lstStyle>
          <a:p>
            <a:fld id="{EDC81C2D-6F19-4340-8B93-CD84E84C54F2}" type="slidenum">
              <a:rPr lang="en-US" smtClean="0"/>
              <a:pPr/>
              <a:t>‹#›</a:t>
            </a:fld>
            <a:endParaRPr lang="en-US"/>
          </a:p>
        </p:txBody>
      </p:sp>
    </p:spTree>
    <p:extLst>
      <p:ext uri="{BB962C8B-B14F-4D97-AF65-F5344CB8AC3E}">
        <p14:creationId xmlns:p14="http://schemas.microsoft.com/office/powerpoint/2010/main" val="2737436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1CF392-5A94-4116-ADCF-F56BB7E66060}" type="datetime1">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50303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43415F-3A4F-4C26-9716-A35B9403D46C}" type="datetime1">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007527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0647" y="365125"/>
            <a:ext cx="11228293" cy="1325563"/>
          </a:xfrm>
        </p:spPr>
        <p:txBody>
          <a:bodyPr>
            <a:normAutofit/>
          </a:bodyPr>
          <a:lstStyle>
            <a:lvl1pPr>
              <a:defRPr sz="3600" b="1">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70647" y="1825625"/>
            <a:ext cx="11228293"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3555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A312B0-F38E-48FE-9B6B-3785F8B501C0}" type="datetime1">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233654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9AE9CD-0829-4F41-BFC0-5E93FA1076B4}" type="datetime1">
              <a:rPr lang="en-US" smtClean="0"/>
              <a:t>7/18/2016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69433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1EE405-6FC0-409E-9D3E-B3F9E5F65988}" type="datetime1">
              <a:rPr lang="en-US" smtClean="0"/>
              <a:t>7/18/2016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325392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AFCCFDF-E555-42DB-B844-485B336F4ED4}" type="datetime1">
              <a:rPr lang="en-US" smtClean="0"/>
              <a:t>7/18/2016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33504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7C657A-9A3A-4D8B-BF31-16E72B022758}" type="datetime1">
              <a:rPr lang="en-US" smtClean="0"/>
              <a:t>7/18/2016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1189144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038A139-7717-46D3-AB1C-4E99C994B7B8}" type="datetime1">
              <a:rPr lang="en-US" smtClean="0"/>
              <a:t>7/18/2016</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119657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687D14-467B-46C2-A6A8-313FF507F3BA}" type="datetime1">
              <a:rPr lang="en-US" smtClean="0"/>
              <a:t>7/18/2016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1C2D-6F19-4340-8B93-CD84E84C54F2}" type="slidenum">
              <a:rPr lang="en-US" smtClean="0"/>
              <a:t>‹#›</a:t>
            </a:fld>
            <a:endParaRPr lang="en-US"/>
          </a:p>
        </p:txBody>
      </p:sp>
    </p:spTree>
    <p:extLst>
      <p:ext uri="{BB962C8B-B14F-4D97-AF65-F5344CB8AC3E}">
        <p14:creationId xmlns:p14="http://schemas.microsoft.com/office/powerpoint/2010/main" val="33362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E1968492-7B07-46FA-B4B4-8FFA348D501D}" type="datetime1">
              <a:rPr lang="en-US" smtClean="0"/>
              <a:pPr/>
              <a:t>7/18/2016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bg1">
                    <a:lumMod val="95000"/>
                  </a:schemeClr>
                </a:solidFill>
                <a:latin typeface="Segoe UI" panose="020B0502040204020203" pitchFamily="34" charset="0"/>
                <a:cs typeface="Segoe UI" panose="020B0502040204020203" pitchFamily="34" charset="0"/>
              </a:defRPr>
            </a:lvl1pPr>
          </a:lstStyle>
          <a:p>
            <a:fld id="{EDC81C2D-6F19-4340-8B93-CD84E84C54F2}" type="slidenum">
              <a:rPr lang="en-US" smtClean="0"/>
              <a:pPr/>
              <a:t>‹#›</a:t>
            </a:fld>
            <a:endParaRPr lang="en-US" dirty="0"/>
          </a:p>
        </p:txBody>
      </p:sp>
    </p:spTree>
    <p:extLst>
      <p:ext uri="{BB962C8B-B14F-4D97-AF65-F5344CB8AC3E}">
        <p14:creationId xmlns:p14="http://schemas.microsoft.com/office/powerpoint/2010/main" val="4059271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3.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4.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 y="1290003"/>
            <a:ext cx="10965180" cy="1948497"/>
          </a:xfrm>
        </p:spPr>
        <p:txBody>
          <a:bodyPr>
            <a:normAutofit/>
          </a:bodyPr>
          <a:lstStyle/>
          <a:p>
            <a:pPr>
              <a:lnSpc>
                <a:spcPct val="110000"/>
              </a:lnSpc>
            </a:pPr>
            <a:r>
              <a:rPr lang="en-US" sz="4800" dirty="0"/>
              <a:t>A System for Rapid Exploration of Shader Optimization Choices</a:t>
            </a:r>
          </a:p>
        </p:txBody>
      </p:sp>
      <p:sp>
        <p:nvSpPr>
          <p:cNvPr id="3" name="Subtitle 2"/>
          <p:cNvSpPr>
            <a:spLocks noGrp="1"/>
          </p:cNvSpPr>
          <p:nvPr>
            <p:ph type="subTitle" idx="1"/>
          </p:nvPr>
        </p:nvSpPr>
        <p:spPr>
          <a:xfrm>
            <a:off x="1550670" y="4143058"/>
            <a:ext cx="9144000" cy="1655762"/>
          </a:xfrm>
        </p:spPr>
        <p:txBody>
          <a:bodyPr/>
          <a:lstStyle/>
          <a:p>
            <a:pPr algn="l"/>
            <a:r>
              <a:rPr lang="en-US" dirty="0"/>
              <a:t>Yong He (Carnegie Mellon University)</a:t>
            </a:r>
          </a:p>
          <a:p>
            <a:pPr algn="l"/>
            <a:r>
              <a:rPr lang="en-US" dirty="0"/>
              <a:t>Tim Foley (NVIDIA)</a:t>
            </a:r>
          </a:p>
          <a:p>
            <a:pPr algn="l"/>
            <a:r>
              <a:rPr lang="en-US" dirty="0"/>
              <a:t>Kayvon Fatahalian (Carnegie Mellon University)</a:t>
            </a:r>
          </a:p>
        </p:txBody>
      </p:sp>
      <p:sp>
        <p:nvSpPr>
          <p:cNvPr id="4" name="Slide Number Placeholder 3"/>
          <p:cNvSpPr>
            <a:spLocks noGrp="1"/>
          </p:cNvSpPr>
          <p:nvPr>
            <p:ph type="sldNum" sz="quarter" idx="12"/>
          </p:nvPr>
        </p:nvSpPr>
        <p:spPr/>
        <p:txBody>
          <a:bodyPr/>
          <a:lstStyle/>
          <a:p>
            <a:fld id="{EDC81C2D-6F19-4340-8B93-CD84E84C54F2}" type="slidenum">
              <a:rPr lang="en-US" smtClean="0"/>
              <a:pPr/>
              <a:t>1</a:t>
            </a:fld>
            <a:endParaRPr lang="en-US"/>
          </a:p>
        </p:txBody>
      </p:sp>
    </p:spTree>
    <p:extLst>
      <p:ext uri="{BB962C8B-B14F-4D97-AF65-F5344CB8AC3E}">
        <p14:creationId xmlns:p14="http://schemas.microsoft.com/office/powerpoint/2010/main" val="394228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47006"/>
            <a:ext cx="12453257" cy="7205006"/>
          </a:xfrm>
          <a:prstGeom prst="rect">
            <a:avLst/>
          </a:prstGeom>
        </p:spPr>
      </p:pic>
      <p:sp>
        <p:nvSpPr>
          <p:cNvPr id="7" name="Title 1"/>
          <p:cNvSpPr>
            <a:spLocks noGrp="1"/>
          </p:cNvSpPr>
          <p:nvPr>
            <p:ph type="title"/>
          </p:nvPr>
        </p:nvSpPr>
        <p:spPr>
          <a:xfrm>
            <a:off x="106374" y="5457515"/>
            <a:ext cx="11228293" cy="1325563"/>
          </a:xfrm>
        </p:spPr>
        <p:txBody>
          <a:bodyPr/>
          <a:lstStyle/>
          <a:p>
            <a:r>
              <a:rPr lang="en-US" dirty="0"/>
              <a:t>Example 1: Water Rendering via Ray Marching</a:t>
            </a:r>
          </a:p>
        </p:txBody>
      </p:sp>
      <p:sp>
        <p:nvSpPr>
          <p:cNvPr id="8" name="Title 1"/>
          <p:cNvSpPr txBox="1">
            <a:spLocks/>
          </p:cNvSpPr>
          <p:nvPr/>
        </p:nvSpPr>
        <p:spPr>
          <a:xfrm>
            <a:off x="5527459" y="-162157"/>
            <a:ext cx="18748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mj-ea"/>
                <a:cs typeface="Segoe UI" panose="020B0502040204020203" pitchFamily="34" charset="0"/>
              </a:defRPr>
            </a:lvl1pPr>
          </a:lstStyle>
          <a:p>
            <a:r>
              <a:rPr lang="en-US" dirty="0">
                <a:solidFill>
                  <a:schemeClr val="accent5"/>
                </a:solidFill>
              </a:rPr>
              <a:t>2.4 ms</a:t>
            </a:r>
          </a:p>
        </p:txBody>
      </p:sp>
    </p:spTree>
    <p:extLst>
      <p:ext uri="{BB962C8B-B14F-4D97-AF65-F5344CB8AC3E}">
        <p14:creationId xmlns:p14="http://schemas.microsoft.com/office/powerpoint/2010/main" val="1262965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46693" y="2356810"/>
            <a:ext cx="2960689" cy="1136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Ray Marching Procedural Water Surface</a:t>
            </a:r>
          </a:p>
        </p:txBody>
      </p:sp>
      <p:sp>
        <p:nvSpPr>
          <p:cNvPr id="3" name="TextBox 2"/>
          <p:cNvSpPr txBox="1"/>
          <p:nvPr/>
        </p:nvSpPr>
        <p:spPr>
          <a:xfrm>
            <a:off x="1317661" y="1987478"/>
            <a:ext cx="3368807" cy="369332"/>
          </a:xfrm>
          <a:prstGeom prst="rect">
            <a:avLst/>
          </a:prstGeom>
          <a:noFill/>
        </p:spPr>
        <p:txBody>
          <a:bodyPr wrap="none" rtlCol="0">
            <a:spAutoFit/>
          </a:bodyPr>
          <a:lstStyle/>
          <a:p>
            <a:r>
              <a:rPr lang="en-US" dirty="0">
                <a:solidFill>
                  <a:schemeClr val="bg1"/>
                </a:solidFill>
              </a:rPr>
              <a:t>Render Pass 1 – Half Resolution</a:t>
            </a:r>
          </a:p>
        </p:txBody>
      </p:sp>
      <p:sp>
        <p:nvSpPr>
          <p:cNvPr id="15" name="TextBox 14"/>
          <p:cNvSpPr txBox="1"/>
          <p:nvPr/>
        </p:nvSpPr>
        <p:spPr>
          <a:xfrm>
            <a:off x="7528854" y="1961639"/>
            <a:ext cx="3314305" cy="369332"/>
          </a:xfrm>
          <a:prstGeom prst="rect">
            <a:avLst/>
          </a:prstGeom>
          <a:noFill/>
        </p:spPr>
        <p:txBody>
          <a:bodyPr wrap="none" rtlCol="0">
            <a:spAutoFit/>
          </a:bodyPr>
          <a:lstStyle/>
          <a:p>
            <a:r>
              <a:rPr lang="en-US" dirty="0">
                <a:solidFill>
                  <a:schemeClr val="bg1"/>
                </a:solidFill>
              </a:rPr>
              <a:t>Render Pass 2 – Full Resolution</a:t>
            </a:r>
          </a:p>
        </p:txBody>
      </p:sp>
      <p:sp>
        <p:nvSpPr>
          <p:cNvPr id="4" name="Rectangle 3"/>
          <p:cNvSpPr/>
          <p:nvPr/>
        </p:nvSpPr>
        <p:spPr>
          <a:xfrm>
            <a:off x="1496230" y="3672314"/>
            <a:ext cx="1266152" cy="1392689"/>
          </a:xfrm>
          <a:prstGeom prst="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Vertex Shader</a:t>
            </a:r>
          </a:p>
        </p:txBody>
      </p:sp>
      <p:sp>
        <p:nvSpPr>
          <p:cNvPr id="16" name="Rectangle 15"/>
          <p:cNvSpPr/>
          <p:nvPr/>
        </p:nvSpPr>
        <p:spPr>
          <a:xfrm>
            <a:off x="3063058" y="3672314"/>
            <a:ext cx="1344324" cy="1392689"/>
          </a:xfrm>
          <a:prstGeom prst="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Ray Marching Fragment Shader</a:t>
            </a:r>
          </a:p>
        </p:txBody>
      </p:sp>
      <p:sp>
        <p:nvSpPr>
          <p:cNvPr id="17" name="Rectangle 16"/>
          <p:cNvSpPr/>
          <p:nvPr/>
        </p:nvSpPr>
        <p:spPr>
          <a:xfrm>
            <a:off x="7850436" y="3672314"/>
            <a:ext cx="1176894" cy="1392689"/>
          </a:xfrm>
          <a:prstGeom prst="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Vertex Shader</a:t>
            </a:r>
          </a:p>
        </p:txBody>
      </p:sp>
      <p:sp>
        <p:nvSpPr>
          <p:cNvPr id="18" name="Rectangle 17"/>
          <p:cNvSpPr/>
          <p:nvPr/>
        </p:nvSpPr>
        <p:spPr>
          <a:xfrm>
            <a:off x="9256295" y="3672314"/>
            <a:ext cx="1328978" cy="1392689"/>
          </a:xfrm>
          <a:prstGeom prst="rect">
            <a:avLst/>
          </a:prstGeom>
          <a:solidFill>
            <a:schemeClr val="tx1">
              <a:lumMod val="65000"/>
              <a:lumOff val="3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Shading Only Fragment Shader</a:t>
            </a:r>
          </a:p>
        </p:txBody>
      </p:sp>
      <p:sp>
        <p:nvSpPr>
          <p:cNvPr id="6" name="Rectangle 5"/>
          <p:cNvSpPr/>
          <p:nvPr/>
        </p:nvSpPr>
        <p:spPr>
          <a:xfrm>
            <a:off x="5354841" y="3935934"/>
            <a:ext cx="1504507" cy="747106"/>
          </a:xfrm>
          <a:prstGeom prst="rect">
            <a:avLst/>
          </a:prstGeom>
          <a:noFill/>
          <a:ln>
            <a:solidFill>
              <a:schemeClr val="bg1">
                <a:lumMod val="8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Texture Buffer</a:t>
            </a:r>
          </a:p>
        </p:txBody>
      </p:sp>
      <p:cxnSp>
        <p:nvCxnSpPr>
          <p:cNvPr id="19" name="Straight Arrow Connector 18"/>
          <p:cNvCxnSpPr/>
          <p:nvPr/>
        </p:nvCxnSpPr>
        <p:spPr>
          <a:xfrm>
            <a:off x="4736017" y="4307006"/>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091594" y="4307006"/>
            <a:ext cx="386575"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122593" y="4745622"/>
            <a:ext cx="1969001" cy="338554"/>
          </a:xfrm>
          <a:prstGeom prst="rect">
            <a:avLst/>
          </a:prstGeom>
          <a:noFill/>
        </p:spPr>
        <p:txBody>
          <a:bodyPr wrap="none" rtlCol="0">
            <a:spAutoFit/>
          </a:bodyPr>
          <a:lstStyle/>
          <a:p>
            <a:r>
              <a:rPr lang="en-US" sz="1600" dirty="0">
                <a:solidFill>
                  <a:schemeClr val="bg1"/>
                </a:solidFill>
              </a:rPr>
              <a:t>(Intersection Points)</a:t>
            </a:r>
          </a:p>
        </p:txBody>
      </p:sp>
      <p:sp>
        <p:nvSpPr>
          <p:cNvPr id="26" name="Title 4"/>
          <p:cNvSpPr>
            <a:spLocks noGrp="1"/>
          </p:cNvSpPr>
          <p:nvPr>
            <p:ph type="title"/>
          </p:nvPr>
        </p:nvSpPr>
        <p:spPr>
          <a:xfrm>
            <a:off x="470647" y="365125"/>
            <a:ext cx="11228293" cy="1077099"/>
          </a:xfrm>
        </p:spPr>
        <p:txBody>
          <a:bodyPr>
            <a:normAutofit fontScale="90000"/>
          </a:bodyPr>
          <a:lstStyle/>
          <a:p>
            <a:r>
              <a:rPr lang="en-US" dirty="0"/>
              <a:t>Implementing an optimization is not as easy as it sounds</a:t>
            </a:r>
          </a:p>
        </p:txBody>
      </p:sp>
      <p:sp>
        <p:nvSpPr>
          <p:cNvPr id="20" name="Rectangle 19"/>
          <p:cNvSpPr/>
          <p:nvPr/>
        </p:nvSpPr>
        <p:spPr>
          <a:xfrm>
            <a:off x="7882470" y="2356809"/>
            <a:ext cx="2960689" cy="1136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Computes </a:t>
            </a:r>
            <a:r>
              <a:rPr lang="en-US" dirty="0" err="1"/>
              <a:t>Normals</a:t>
            </a:r>
            <a:r>
              <a:rPr lang="en-US" dirty="0"/>
              <a:t> and Shading</a:t>
            </a:r>
          </a:p>
        </p:txBody>
      </p:sp>
      <p:sp>
        <p:nvSpPr>
          <p:cNvPr id="5" name="Rectangle 4"/>
          <p:cNvSpPr/>
          <p:nvPr/>
        </p:nvSpPr>
        <p:spPr>
          <a:xfrm>
            <a:off x="5122593" y="3672314"/>
            <a:ext cx="1969001" cy="150157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017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4" grpId="0" animBg="1"/>
      <p:bldP spid="16" grpId="0" animBg="1"/>
      <p:bldP spid="17" grpId="0" animBg="1"/>
      <p:bldP spid="18" grpId="0" animBg="1"/>
      <p:bldP spid="6" grpId="0" animBg="1"/>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545603" cy="6858000"/>
          </a:xfrm>
          <a:prstGeom prst="rect">
            <a:avLst/>
          </a:prstGeom>
        </p:spPr>
      </p:pic>
      <p:sp>
        <p:nvSpPr>
          <p:cNvPr id="2" name="Title 1"/>
          <p:cNvSpPr>
            <a:spLocks noGrp="1"/>
          </p:cNvSpPr>
          <p:nvPr>
            <p:ph type="title"/>
          </p:nvPr>
        </p:nvSpPr>
        <p:spPr>
          <a:xfrm>
            <a:off x="240189" y="5850673"/>
            <a:ext cx="6547187" cy="753986"/>
          </a:xfrm>
          <a:solidFill>
            <a:schemeClr val="tx1">
              <a:lumMod val="95000"/>
              <a:lumOff val="5000"/>
              <a:alpha val="31000"/>
            </a:schemeClr>
          </a:solidFill>
          <a:effectLst/>
        </p:spPr>
        <p:txBody>
          <a:bodyPr/>
          <a:lstStyle/>
          <a:p>
            <a:r>
              <a:rPr lang="en-US" dirty="0">
                <a:effectLst>
                  <a:outerShdw blurRad="38100" dist="38100" dir="2700000" algn="tl">
                    <a:srgbClr val="000000">
                      <a:alpha val="43137"/>
                    </a:srgbClr>
                  </a:outerShdw>
                </a:effectLst>
              </a:rPr>
              <a:t>Example 2: Terrain Rendering</a:t>
            </a:r>
          </a:p>
        </p:txBody>
      </p:sp>
      <p:grpSp>
        <p:nvGrpSpPr>
          <p:cNvPr id="78" name="Group 77"/>
          <p:cNvGrpSpPr/>
          <p:nvPr/>
        </p:nvGrpSpPr>
        <p:grpSpPr>
          <a:xfrm>
            <a:off x="371708" y="344307"/>
            <a:ext cx="11411414" cy="5363448"/>
            <a:chOff x="371708" y="344307"/>
            <a:chExt cx="11411414" cy="5363448"/>
          </a:xfrm>
        </p:grpSpPr>
        <p:grpSp>
          <p:nvGrpSpPr>
            <p:cNvPr id="34" name="Group 33"/>
            <p:cNvGrpSpPr/>
            <p:nvPr/>
          </p:nvGrpSpPr>
          <p:grpSpPr>
            <a:xfrm>
              <a:off x="371708" y="344307"/>
              <a:ext cx="11411414" cy="5363448"/>
              <a:chOff x="371707" y="344307"/>
              <a:chExt cx="10977218" cy="5363448"/>
            </a:xfrm>
          </p:grpSpPr>
          <p:sp>
            <p:nvSpPr>
              <p:cNvPr id="5" name="Rectangle 4"/>
              <p:cNvSpPr/>
              <p:nvPr/>
            </p:nvSpPr>
            <p:spPr>
              <a:xfrm>
                <a:off x="371707" y="344307"/>
                <a:ext cx="10977218" cy="5363448"/>
              </a:xfrm>
              <a:prstGeom prst="rect">
                <a:avLst/>
              </a:prstGeom>
              <a:solidFill>
                <a:schemeClr val="dk1">
                  <a:alpha val="57000"/>
                </a:schemeClr>
              </a:solidFill>
              <a:ln>
                <a:solidFill>
                  <a:schemeClr val="bg2">
                    <a:lumMod val="50000"/>
                  </a:schemeClr>
                </a:solidFill>
              </a:ln>
              <a:effectLst>
                <a:outerShdw blurRad="381000" sx="105000" sy="105000" algn="ctr" rotWithShape="0">
                  <a:prstClr val="black">
                    <a:alpha val="59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p:cNvSpPr txBox="1"/>
              <p:nvPr/>
            </p:nvSpPr>
            <p:spPr>
              <a:xfrm>
                <a:off x="473885" y="480415"/>
                <a:ext cx="3912261" cy="646331"/>
              </a:xfrm>
              <a:prstGeom prst="rect">
                <a:avLst/>
              </a:prstGeom>
              <a:noFill/>
            </p:spPr>
            <p:txBody>
              <a:bodyPr wrap="square" rtlCol="0">
                <a:spAutoFit/>
              </a:bodyPr>
              <a:lstStyle/>
              <a:p>
                <a:r>
                  <a:rPr lang="en-US" b="1" dirty="0">
                    <a:solidFill>
                      <a:schemeClr val="bg1"/>
                    </a:solidFill>
                    <a:latin typeface="Segoe UI" panose="020B0502040204020203" pitchFamily="34" charset="0"/>
                    <a:cs typeface="Segoe UI" panose="020B0502040204020203" pitchFamily="34" charset="0"/>
                  </a:rPr>
                  <a:t>Rendering Algorithm:</a:t>
                </a:r>
              </a:p>
              <a:p>
                <a:r>
                  <a:rPr lang="en-US" b="1" dirty="0">
                    <a:solidFill>
                      <a:schemeClr val="bg1"/>
                    </a:solidFill>
                    <a:latin typeface="Segoe UI" panose="020B0502040204020203" pitchFamily="34" charset="0"/>
                    <a:cs typeface="Segoe UI" panose="020B0502040204020203" pitchFamily="34" charset="0"/>
                  </a:rPr>
                  <a:t>Blend Several Layers of Material</a:t>
                </a:r>
              </a:p>
            </p:txBody>
          </p:sp>
        </p:grpSp>
        <p:grpSp>
          <p:nvGrpSpPr>
            <p:cNvPr id="41" name="Group 40"/>
            <p:cNvGrpSpPr/>
            <p:nvPr/>
          </p:nvGrpSpPr>
          <p:grpSpPr>
            <a:xfrm>
              <a:off x="2322301" y="1471053"/>
              <a:ext cx="3835103" cy="3580483"/>
              <a:chOff x="2322301" y="1471053"/>
              <a:chExt cx="3835103" cy="3580483"/>
            </a:xfrm>
          </p:grpSpPr>
          <p:grpSp>
            <p:nvGrpSpPr>
              <p:cNvPr id="39" name="Group 38"/>
              <p:cNvGrpSpPr/>
              <p:nvPr/>
            </p:nvGrpSpPr>
            <p:grpSpPr>
              <a:xfrm>
                <a:off x="2322301" y="1471053"/>
                <a:ext cx="3835103" cy="3580483"/>
                <a:chOff x="2322301" y="1471053"/>
                <a:chExt cx="3835103" cy="3580483"/>
              </a:xfrm>
            </p:grpSpPr>
            <p:pic>
              <p:nvPicPr>
                <p:cNvPr id="1028" name="Picture 4" descr="http://spiralgraphics.biz/packs/snow_ice/previews/Snow.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22301" y="1471053"/>
                  <a:ext cx="1417762" cy="1417762"/>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1030" name="Picture 6" descr="http://www.textures.com/system/gallery/photos/Nature/Grass/50182/Grass0130_1_270.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26933" y="1831066"/>
                  <a:ext cx="1523072" cy="1523073"/>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1032" name="Picture 8" descr="http://www.alldesigncreative.com/wp-content/uploads/2014/08/green-grass-textur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52259" y="2231121"/>
                  <a:ext cx="1578806" cy="1578806"/>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22152" y="2645753"/>
                  <a:ext cx="1718033" cy="1700111"/>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85143" y="2993047"/>
                  <a:ext cx="1752795" cy="1758035"/>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78199" y="3298650"/>
                  <a:ext cx="1779205" cy="1752886"/>
                </a:xfrm>
                <a:prstGeom prst="rect">
                  <a:avLst/>
                </a:prstGeom>
                <a:ln>
                  <a:noFill/>
                </a:ln>
                <a:effectLst>
                  <a:outerShdw blurRad="190500" algn="tl" rotWithShape="0">
                    <a:srgbClr val="000000">
                      <a:alpha val="70000"/>
                    </a:srgbClr>
                  </a:outerShdw>
                </a:effectLst>
                <a:scene3d>
                  <a:camera prst="isometricOffAxis1Right"/>
                  <a:lightRig rig="threePt" dir="t"/>
                </a:scene3d>
              </p:spPr>
            </p:pic>
          </p:grpSp>
          <p:sp>
            <p:nvSpPr>
              <p:cNvPr id="40" name="TextBox 39"/>
              <p:cNvSpPr txBox="1"/>
              <p:nvPr/>
            </p:nvSpPr>
            <p:spPr>
              <a:xfrm>
                <a:off x="2325865" y="1513329"/>
                <a:ext cx="739305"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ln>
                      <a:solidFill>
                        <a:schemeClr val="bg1">
                          <a:lumMod val="85000"/>
                        </a:schemeClr>
                      </a:solidFill>
                    </a:ln>
                  </a:rPr>
                  <a:t>Snow</a:t>
                </a:r>
              </a:p>
            </p:txBody>
          </p:sp>
          <p:sp>
            <p:nvSpPr>
              <p:cNvPr id="45" name="TextBox 44"/>
              <p:cNvSpPr txBox="1"/>
              <p:nvPr/>
            </p:nvSpPr>
            <p:spPr>
              <a:xfrm>
                <a:off x="2749164" y="1913384"/>
                <a:ext cx="861133"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t>Grass1</a:t>
                </a:r>
              </a:p>
            </p:txBody>
          </p:sp>
          <p:sp>
            <p:nvSpPr>
              <p:cNvPr id="46" name="TextBox 45"/>
              <p:cNvSpPr txBox="1"/>
              <p:nvPr/>
            </p:nvSpPr>
            <p:spPr>
              <a:xfrm>
                <a:off x="3191585" y="2293592"/>
                <a:ext cx="861133"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t>Grass2</a:t>
                </a:r>
              </a:p>
            </p:txBody>
          </p:sp>
          <p:sp>
            <p:nvSpPr>
              <p:cNvPr id="47" name="TextBox 46"/>
              <p:cNvSpPr txBox="1"/>
              <p:nvPr/>
            </p:nvSpPr>
            <p:spPr>
              <a:xfrm>
                <a:off x="3672487" y="2729291"/>
                <a:ext cx="554960"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t>Soil</a:t>
                </a:r>
              </a:p>
            </p:txBody>
          </p:sp>
          <p:sp>
            <p:nvSpPr>
              <p:cNvPr id="48" name="TextBox 47"/>
              <p:cNvSpPr txBox="1"/>
              <p:nvPr/>
            </p:nvSpPr>
            <p:spPr>
              <a:xfrm>
                <a:off x="4059327" y="3055261"/>
                <a:ext cx="673326" cy="369332"/>
              </a:xfrm>
              <a:prstGeom prst="rect">
                <a:avLst/>
              </a:prstGeom>
              <a:noFill/>
              <a:scene3d>
                <a:camera prst="isometricOffAxis1Right"/>
                <a:lightRig rig="threePt" dir="t"/>
              </a:scene3d>
            </p:spPr>
            <p:txBody>
              <a:bodyPr wrap="none" rtlCol="0">
                <a:spAutoFit/>
              </a:bodyPr>
              <a:lstStyle>
                <a:defPPr>
                  <a:defRPr lang="en-US"/>
                </a:defPPr>
                <a:lvl1pPr>
                  <a:defRPr>
                    <a:solidFill>
                      <a:schemeClr val="bg1"/>
                    </a:solidFill>
                    <a:effectLst>
                      <a:glow rad="63500">
                        <a:schemeClr val="tx1">
                          <a:lumMod val="95000"/>
                          <a:lumOff val="5000"/>
                          <a:alpha val="40000"/>
                        </a:schemeClr>
                      </a:glow>
                    </a:effectLst>
                  </a:defRPr>
                </a:lvl1pPr>
              </a:lstStyle>
              <a:p>
                <a:r>
                  <a:rPr lang="en-US" dirty="0"/>
                  <a:t>Rock</a:t>
                </a:r>
              </a:p>
            </p:txBody>
          </p:sp>
          <p:sp>
            <p:nvSpPr>
              <p:cNvPr id="49" name="TextBox 48"/>
              <p:cNvSpPr txBox="1"/>
              <p:nvPr/>
            </p:nvSpPr>
            <p:spPr>
              <a:xfrm>
                <a:off x="4510017" y="3406156"/>
                <a:ext cx="972767" cy="369332"/>
              </a:xfrm>
              <a:prstGeom prst="rect">
                <a:avLst/>
              </a:prstGeom>
              <a:noFill/>
              <a:scene3d>
                <a:camera prst="isometricOffAxis1Right"/>
                <a:lightRig rig="threePt" dir="t"/>
              </a:scene3d>
            </p:spPr>
            <p:txBody>
              <a:bodyPr wrap="none" rtlCol="0">
                <a:spAutoFit/>
              </a:bodyPr>
              <a:lstStyle/>
              <a:p>
                <a:r>
                  <a:rPr lang="en-US" dirty="0">
                    <a:ln>
                      <a:solidFill>
                        <a:schemeClr val="bg1">
                          <a:lumMod val="50000"/>
                        </a:schemeClr>
                      </a:solidFill>
                    </a:ln>
                    <a:solidFill>
                      <a:schemeClr val="bg1"/>
                    </a:solidFill>
                    <a:effectLst>
                      <a:glow rad="63500">
                        <a:schemeClr val="tx1">
                          <a:lumMod val="95000"/>
                          <a:lumOff val="5000"/>
                          <a:alpha val="40000"/>
                        </a:schemeClr>
                      </a:glow>
                    </a:effectLst>
                  </a:rPr>
                  <a:t>Pebbles</a:t>
                </a:r>
              </a:p>
            </p:txBody>
          </p:sp>
        </p:grpSp>
      </p:grpSp>
      <p:grpSp>
        <p:nvGrpSpPr>
          <p:cNvPr id="7" name="Group 6"/>
          <p:cNvGrpSpPr/>
          <p:nvPr/>
        </p:nvGrpSpPr>
        <p:grpSpPr>
          <a:xfrm>
            <a:off x="6042074" y="1385126"/>
            <a:ext cx="3330578" cy="3281810"/>
            <a:chOff x="614686" y="3166740"/>
            <a:chExt cx="1790158" cy="1763946"/>
          </a:xfrm>
        </p:grpSpPr>
        <p:pic>
          <p:nvPicPr>
            <p:cNvPr id="42" name="Picture 41"/>
            <p:cNvPicPr>
              <a:picLocks noChangeAspect="1"/>
            </p:cNvPicPr>
            <p:nvPr/>
          </p:nvPicPr>
          <p:blipFill>
            <a:blip r:embed="rId10"/>
            <a:stretch>
              <a:fillRect/>
            </a:stretch>
          </p:blipFill>
          <p:spPr>
            <a:xfrm>
              <a:off x="614686" y="3166740"/>
              <a:ext cx="884656" cy="864084"/>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43" name="Picture 42"/>
            <p:cNvPicPr>
              <a:picLocks noChangeAspect="1"/>
            </p:cNvPicPr>
            <p:nvPr/>
          </p:nvPicPr>
          <p:blipFill>
            <a:blip r:embed="rId11"/>
            <a:stretch>
              <a:fillRect/>
            </a:stretch>
          </p:blipFill>
          <p:spPr>
            <a:xfrm>
              <a:off x="785697" y="3314124"/>
              <a:ext cx="884656" cy="871965"/>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1" name="Picture 50"/>
            <p:cNvPicPr>
              <a:picLocks noChangeAspect="1"/>
            </p:cNvPicPr>
            <p:nvPr/>
          </p:nvPicPr>
          <p:blipFill>
            <a:blip r:embed="rId12"/>
            <a:stretch>
              <a:fillRect/>
            </a:stretch>
          </p:blipFill>
          <p:spPr>
            <a:xfrm>
              <a:off x="950392" y="3477796"/>
              <a:ext cx="884656" cy="865534"/>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2" name="Picture 51"/>
            <p:cNvPicPr>
              <a:picLocks noChangeAspect="1"/>
            </p:cNvPicPr>
            <p:nvPr/>
          </p:nvPicPr>
          <p:blipFill>
            <a:blip r:embed="rId13"/>
            <a:stretch>
              <a:fillRect/>
            </a:stretch>
          </p:blipFill>
          <p:spPr>
            <a:xfrm>
              <a:off x="1118485" y="3629962"/>
              <a:ext cx="884656" cy="879487"/>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3" name="Picture 52"/>
            <p:cNvPicPr>
              <a:picLocks noChangeAspect="1"/>
            </p:cNvPicPr>
            <p:nvPr/>
          </p:nvPicPr>
          <p:blipFill>
            <a:blip r:embed="rId14"/>
            <a:stretch>
              <a:fillRect/>
            </a:stretch>
          </p:blipFill>
          <p:spPr>
            <a:xfrm>
              <a:off x="1337604" y="3873226"/>
              <a:ext cx="884656" cy="830304"/>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4" name="Picture 53"/>
            <p:cNvPicPr>
              <a:picLocks noChangeAspect="1"/>
            </p:cNvPicPr>
            <p:nvPr/>
          </p:nvPicPr>
          <p:blipFill>
            <a:blip r:embed="rId15"/>
            <a:stretch>
              <a:fillRect/>
            </a:stretch>
          </p:blipFill>
          <p:spPr>
            <a:xfrm>
              <a:off x="1520188" y="4060307"/>
              <a:ext cx="884656" cy="870379"/>
            </a:xfrm>
            <a:prstGeom prst="rect">
              <a:avLst/>
            </a:prstGeom>
            <a:effectLst>
              <a:outerShdw blurRad="63500" sx="102000" sy="102000" algn="ctr" rotWithShape="0">
                <a:prstClr val="black">
                  <a:alpha val="40000"/>
                </a:prstClr>
              </a:outerShdw>
            </a:effectLst>
            <a:scene3d>
              <a:camera prst="isometricOffAxis1Right"/>
              <a:lightRig rig="threePt" dir="t"/>
            </a:scene3d>
          </p:spPr>
        </p:pic>
      </p:grpSp>
    </p:spTree>
    <p:extLst>
      <p:ext uri="{BB962C8B-B14F-4D97-AF65-F5344CB8AC3E}">
        <p14:creationId xmlns:p14="http://schemas.microsoft.com/office/powerpoint/2010/main" val="16762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400"/>
                                        <p:tgtEl>
                                          <p:spTgt spid="7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545603" cy="6858000"/>
          </a:xfrm>
          <a:prstGeom prst="rect">
            <a:avLst/>
          </a:prstGeom>
        </p:spPr>
      </p:pic>
      <p:sp>
        <p:nvSpPr>
          <p:cNvPr id="2" name="Title 1"/>
          <p:cNvSpPr>
            <a:spLocks noGrp="1"/>
          </p:cNvSpPr>
          <p:nvPr>
            <p:ph type="title"/>
          </p:nvPr>
        </p:nvSpPr>
        <p:spPr>
          <a:xfrm>
            <a:off x="240189" y="5850673"/>
            <a:ext cx="6547187" cy="753986"/>
          </a:xfrm>
          <a:solidFill>
            <a:schemeClr val="tx1">
              <a:lumMod val="95000"/>
              <a:lumOff val="5000"/>
              <a:alpha val="31000"/>
            </a:schemeClr>
          </a:solidFill>
          <a:effectLst/>
        </p:spPr>
        <p:txBody>
          <a:bodyPr/>
          <a:lstStyle/>
          <a:p>
            <a:r>
              <a:rPr lang="en-US" dirty="0">
                <a:effectLst>
                  <a:outerShdw blurRad="38100" dist="38100" dir="2700000" algn="tl">
                    <a:srgbClr val="000000">
                      <a:alpha val="43137"/>
                    </a:srgbClr>
                  </a:outerShdw>
                </a:effectLst>
              </a:rPr>
              <a:t>Example 2: Terrain Rendering</a:t>
            </a:r>
          </a:p>
        </p:txBody>
      </p:sp>
      <p:grpSp>
        <p:nvGrpSpPr>
          <p:cNvPr id="35" name="Group 34"/>
          <p:cNvGrpSpPr/>
          <p:nvPr/>
        </p:nvGrpSpPr>
        <p:grpSpPr>
          <a:xfrm>
            <a:off x="240191" y="344307"/>
            <a:ext cx="11632207" cy="5363448"/>
            <a:chOff x="5050244" y="387499"/>
            <a:chExt cx="6224578" cy="5320256"/>
          </a:xfrm>
        </p:grpSpPr>
        <p:sp>
          <p:nvSpPr>
            <p:cNvPr id="15" name="Rectangle 14"/>
            <p:cNvSpPr/>
            <p:nvPr/>
          </p:nvSpPr>
          <p:spPr>
            <a:xfrm>
              <a:off x="5050244" y="387499"/>
              <a:ext cx="6224578" cy="5320256"/>
            </a:xfrm>
            <a:prstGeom prst="rect">
              <a:avLst/>
            </a:prstGeom>
            <a:solidFill>
              <a:schemeClr val="dk1">
                <a:alpha val="57000"/>
              </a:schemeClr>
            </a:solidFill>
            <a:ln>
              <a:solidFill>
                <a:schemeClr val="bg2">
                  <a:lumMod val="50000"/>
                </a:schemeClr>
              </a:solidFill>
            </a:ln>
            <a:effectLst>
              <a:outerShdw blurRad="381000" sx="105000" sy="105000" algn="ctr" rotWithShape="0">
                <a:prstClr val="black">
                  <a:alpha val="59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TextBox 15"/>
            <p:cNvSpPr txBox="1"/>
            <p:nvPr/>
          </p:nvSpPr>
          <p:spPr>
            <a:xfrm>
              <a:off x="5087548" y="514357"/>
              <a:ext cx="5893461" cy="369332"/>
            </a:xfrm>
            <a:prstGeom prst="rect">
              <a:avLst/>
            </a:prstGeom>
            <a:noFill/>
          </p:spPr>
          <p:txBody>
            <a:bodyPr wrap="square" rtlCol="0">
              <a:spAutoFit/>
            </a:bodyPr>
            <a:lstStyle/>
            <a:p>
              <a:r>
                <a:rPr lang="en-US" b="1" dirty="0">
                  <a:solidFill>
                    <a:schemeClr val="bg1"/>
                  </a:solidFill>
                  <a:latin typeface="Segoe UI" panose="020B0502040204020203" pitchFamily="34" charset="0"/>
                  <a:cs typeface="Segoe UI" panose="020B0502040204020203" pitchFamily="34" charset="0"/>
                </a:rPr>
                <a:t>Optimization: Precompute blended appearance</a:t>
              </a:r>
            </a:p>
          </p:txBody>
        </p:sp>
        <p:sp>
          <p:nvSpPr>
            <p:cNvPr id="17" name="Rectangle 16"/>
            <p:cNvSpPr/>
            <p:nvPr/>
          </p:nvSpPr>
          <p:spPr>
            <a:xfrm>
              <a:off x="7170048" y="2827075"/>
              <a:ext cx="764106" cy="89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Compute Shader</a:t>
              </a:r>
            </a:p>
          </p:txBody>
        </p:sp>
      </p:grpSp>
      <p:grpSp>
        <p:nvGrpSpPr>
          <p:cNvPr id="52" name="Group 51"/>
          <p:cNvGrpSpPr/>
          <p:nvPr/>
        </p:nvGrpSpPr>
        <p:grpSpPr>
          <a:xfrm>
            <a:off x="1126051" y="1236177"/>
            <a:ext cx="1953593" cy="1823890"/>
            <a:chOff x="670000" y="1322288"/>
            <a:chExt cx="3835103" cy="3580483"/>
          </a:xfrm>
        </p:grpSpPr>
        <p:pic>
          <p:nvPicPr>
            <p:cNvPr id="59" name="Picture 4" descr="http://spiralgraphics.biz/packs/snow_ice/previews/Snow.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000" y="1322288"/>
              <a:ext cx="1417762" cy="1417762"/>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60" name="Picture 6" descr="http://www.textures.com/system/gallery/photos/Nature/Grass/50182/Grass0130_1_270.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4632" y="1682301"/>
              <a:ext cx="1523072" cy="1523073"/>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61" name="Picture 8" descr="http://www.alldesigncreative.com/wp-content/uploads/2014/08/green-grass-textur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99958" y="2082356"/>
              <a:ext cx="1578806" cy="1578806"/>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69851" y="2496988"/>
              <a:ext cx="1718033" cy="1700111"/>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63" name="Picture 6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32842" y="2844282"/>
              <a:ext cx="1752795" cy="1758035"/>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64" name="Picture 6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5898" y="3149885"/>
              <a:ext cx="1779205" cy="1752886"/>
            </a:xfrm>
            <a:prstGeom prst="rect">
              <a:avLst/>
            </a:prstGeom>
            <a:ln>
              <a:noFill/>
            </a:ln>
            <a:effectLst>
              <a:outerShdw blurRad="190500" algn="tl" rotWithShape="0">
                <a:srgbClr val="000000">
                  <a:alpha val="70000"/>
                </a:srgbClr>
              </a:outerShdw>
            </a:effectLst>
            <a:scene3d>
              <a:camera prst="isometricOffAxis1Right"/>
              <a:lightRig rig="threePt" dir="t"/>
            </a:scene3d>
          </p:spPr>
        </p:pic>
      </p:grpSp>
      <p:grpSp>
        <p:nvGrpSpPr>
          <p:cNvPr id="70" name="Group 69"/>
          <p:cNvGrpSpPr/>
          <p:nvPr/>
        </p:nvGrpSpPr>
        <p:grpSpPr>
          <a:xfrm>
            <a:off x="978003" y="3024973"/>
            <a:ext cx="1790158" cy="1763946"/>
            <a:chOff x="5468608" y="2937144"/>
            <a:chExt cx="1850346" cy="1853160"/>
          </a:xfrm>
        </p:grpSpPr>
        <p:pic>
          <p:nvPicPr>
            <p:cNvPr id="44" name="Picture 43"/>
            <p:cNvPicPr>
              <a:picLocks noChangeAspect="1"/>
            </p:cNvPicPr>
            <p:nvPr/>
          </p:nvPicPr>
          <p:blipFill>
            <a:blip r:embed="rId10"/>
            <a:stretch>
              <a:fillRect/>
            </a:stretch>
          </p:blipFill>
          <p:spPr>
            <a:xfrm>
              <a:off x="5468608" y="2937144"/>
              <a:ext cx="914400" cy="907786"/>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0" name="Picture 49"/>
            <p:cNvPicPr>
              <a:picLocks noChangeAspect="1"/>
            </p:cNvPicPr>
            <p:nvPr/>
          </p:nvPicPr>
          <p:blipFill>
            <a:blip r:embed="rId11"/>
            <a:stretch>
              <a:fillRect/>
            </a:stretch>
          </p:blipFill>
          <p:spPr>
            <a:xfrm>
              <a:off x="5645369" y="3091982"/>
              <a:ext cx="914400" cy="916066"/>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6" name="Picture 65"/>
            <p:cNvPicPr>
              <a:picLocks noChangeAspect="1"/>
            </p:cNvPicPr>
            <p:nvPr/>
          </p:nvPicPr>
          <p:blipFill>
            <a:blip r:embed="rId12"/>
            <a:stretch>
              <a:fillRect/>
            </a:stretch>
          </p:blipFill>
          <p:spPr>
            <a:xfrm>
              <a:off x="5815601" y="3263932"/>
              <a:ext cx="914400" cy="909310"/>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8" name="Picture 67"/>
            <p:cNvPicPr>
              <a:picLocks noChangeAspect="1"/>
            </p:cNvPicPr>
            <p:nvPr/>
          </p:nvPicPr>
          <p:blipFill>
            <a:blip r:embed="rId13"/>
            <a:stretch>
              <a:fillRect/>
            </a:stretch>
          </p:blipFill>
          <p:spPr>
            <a:xfrm>
              <a:off x="5989346" y="3423794"/>
              <a:ext cx="914400" cy="923968"/>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9" name="Picture 68"/>
            <p:cNvPicPr>
              <a:picLocks noChangeAspect="1"/>
            </p:cNvPicPr>
            <p:nvPr/>
          </p:nvPicPr>
          <p:blipFill>
            <a:blip r:embed="rId14"/>
            <a:stretch>
              <a:fillRect/>
            </a:stretch>
          </p:blipFill>
          <p:spPr>
            <a:xfrm>
              <a:off x="6215832" y="3679362"/>
              <a:ext cx="914400" cy="872298"/>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7" name="Picture 66"/>
            <p:cNvPicPr>
              <a:picLocks noChangeAspect="1"/>
            </p:cNvPicPr>
            <p:nvPr/>
          </p:nvPicPr>
          <p:blipFill>
            <a:blip r:embed="rId15"/>
            <a:stretch>
              <a:fillRect/>
            </a:stretch>
          </p:blipFill>
          <p:spPr>
            <a:xfrm>
              <a:off x="6404554" y="3875904"/>
              <a:ext cx="914400" cy="914400"/>
            </a:xfrm>
            <a:prstGeom prst="rect">
              <a:avLst/>
            </a:prstGeom>
            <a:effectLst>
              <a:outerShdw blurRad="63500" sx="102000" sy="102000" algn="ctr" rotWithShape="0">
                <a:prstClr val="black">
                  <a:alpha val="40000"/>
                </a:prstClr>
              </a:outerShdw>
            </a:effectLst>
            <a:scene3d>
              <a:camera prst="isometricOffAxis1Right"/>
              <a:lightRig rig="threePt" dir="t"/>
            </a:scene3d>
          </p:spPr>
        </p:pic>
      </p:grpSp>
      <p:cxnSp>
        <p:nvCxnSpPr>
          <p:cNvPr id="72" name="Straight Arrow Connector 71"/>
          <p:cNvCxnSpPr/>
          <p:nvPr/>
        </p:nvCxnSpPr>
        <p:spPr>
          <a:xfrm>
            <a:off x="3513782" y="2494472"/>
            <a:ext cx="473582" cy="3092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3499151" y="3798431"/>
            <a:ext cx="419591" cy="3641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870811" y="3274392"/>
            <a:ext cx="620673" cy="108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724338" y="2287472"/>
            <a:ext cx="473582" cy="3092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8709707" y="3591431"/>
            <a:ext cx="419591" cy="3641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742819" y="2809608"/>
            <a:ext cx="1441803" cy="892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Fragment Shader</a:t>
            </a:r>
          </a:p>
        </p:txBody>
      </p:sp>
      <p:sp>
        <p:nvSpPr>
          <p:cNvPr id="11" name="TextBox 10"/>
          <p:cNvSpPr txBox="1"/>
          <p:nvPr/>
        </p:nvSpPr>
        <p:spPr>
          <a:xfrm>
            <a:off x="9340796" y="3893803"/>
            <a:ext cx="2531602" cy="369332"/>
          </a:xfrm>
          <a:prstGeom prst="rect">
            <a:avLst/>
          </a:prstGeom>
          <a:noFill/>
        </p:spPr>
        <p:txBody>
          <a:bodyPr wrap="square" rtlCol="0">
            <a:spAutoFit/>
          </a:bodyPr>
          <a:lstStyle/>
          <a:p>
            <a:r>
              <a:rPr lang="en-US" dirty="0">
                <a:solidFill>
                  <a:schemeClr val="bg1"/>
                </a:solidFill>
              </a:rPr>
              <a:t>(Single Texture Fetch)</a:t>
            </a:r>
          </a:p>
        </p:txBody>
      </p:sp>
      <p:pic>
        <p:nvPicPr>
          <p:cNvPr id="12" name="Picture 11"/>
          <p:cNvPicPr>
            <a:picLocks noChangeAspect="1"/>
          </p:cNvPicPr>
          <p:nvPr/>
        </p:nvPicPr>
        <p:blipFill>
          <a:blip r:embed="rId16"/>
          <a:stretch>
            <a:fillRect/>
          </a:stretch>
        </p:blipFill>
        <p:spPr>
          <a:xfrm>
            <a:off x="6867273" y="1290549"/>
            <a:ext cx="1551536" cy="1548529"/>
          </a:xfrm>
          <a:prstGeom prst="rect">
            <a:avLst/>
          </a:prstGeom>
        </p:spPr>
      </p:pic>
      <p:pic>
        <p:nvPicPr>
          <p:cNvPr id="13" name="Picture 12"/>
          <p:cNvPicPr>
            <a:picLocks noChangeAspect="1"/>
          </p:cNvPicPr>
          <p:nvPr/>
        </p:nvPicPr>
        <p:blipFill>
          <a:blip r:embed="rId17"/>
          <a:stretch>
            <a:fillRect/>
          </a:stretch>
        </p:blipFill>
        <p:spPr>
          <a:xfrm>
            <a:off x="6867273" y="3297966"/>
            <a:ext cx="1551536" cy="1543356"/>
          </a:xfrm>
          <a:prstGeom prst="rect">
            <a:avLst/>
          </a:prstGeom>
        </p:spPr>
      </p:pic>
      <p:cxnSp>
        <p:nvCxnSpPr>
          <p:cNvPr id="5" name="Straight Connector 4"/>
          <p:cNvCxnSpPr/>
          <p:nvPr/>
        </p:nvCxnSpPr>
        <p:spPr>
          <a:xfrm>
            <a:off x="978003" y="5080000"/>
            <a:ext cx="477412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744307" y="4817876"/>
            <a:ext cx="0" cy="262124"/>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78003" y="4841322"/>
            <a:ext cx="0" cy="23867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366458" y="5147536"/>
            <a:ext cx="1691104" cy="369332"/>
          </a:xfrm>
          <a:prstGeom prst="rect">
            <a:avLst/>
          </a:prstGeom>
          <a:noFill/>
        </p:spPr>
        <p:txBody>
          <a:bodyPr wrap="none" rtlCol="0">
            <a:spAutoFit/>
          </a:bodyPr>
          <a:lstStyle/>
          <a:p>
            <a:r>
              <a:rPr lang="en-US" dirty="0">
                <a:solidFill>
                  <a:schemeClr val="bg1"/>
                </a:solidFill>
              </a:rPr>
              <a:t>Executed Once</a:t>
            </a:r>
          </a:p>
        </p:txBody>
      </p:sp>
      <p:cxnSp>
        <p:nvCxnSpPr>
          <p:cNvPr id="38" name="Straight Connector 37"/>
          <p:cNvCxnSpPr/>
          <p:nvPr/>
        </p:nvCxnSpPr>
        <p:spPr>
          <a:xfrm>
            <a:off x="6796557" y="5091391"/>
            <a:ext cx="477412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1562861" y="4829267"/>
            <a:ext cx="0" cy="262124"/>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796557" y="4852713"/>
            <a:ext cx="0" cy="23867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185012" y="5158927"/>
            <a:ext cx="2397901" cy="369332"/>
          </a:xfrm>
          <a:prstGeom prst="rect">
            <a:avLst/>
          </a:prstGeom>
          <a:noFill/>
        </p:spPr>
        <p:txBody>
          <a:bodyPr wrap="none" rtlCol="0">
            <a:spAutoFit/>
          </a:bodyPr>
          <a:lstStyle/>
          <a:p>
            <a:r>
              <a:rPr lang="en-US" dirty="0">
                <a:solidFill>
                  <a:schemeClr val="bg1"/>
                </a:solidFill>
              </a:rPr>
              <a:t>Executed Every Frame</a:t>
            </a:r>
          </a:p>
        </p:txBody>
      </p:sp>
    </p:spTree>
    <p:extLst>
      <p:ext uri="{BB962C8B-B14F-4D97-AF65-F5344CB8AC3E}">
        <p14:creationId xmlns:p14="http://schemas.microsoft.com/office/powerpoint/2010/main" val="290176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545603" cy="6858000"/>
          </a:xfrm>
          <a:prstGeom prst="rect">
            <a:avLst/>
          </a:prstGeom>
        </p:spPr>
      </p:pic>
      <p:sp>
        <p:nvSpPr>
          <p:cNvPr id="2" name="Title 1"/>
          <p:cNvSpPr>
            <a:spLocks noGrp="1"/>
          </p:cNvSpPr>
          <p:nvPr>
            <p:ph type="title"/>
          </p:nvPr>
        </p:nvSpPr>
        <p:spPr>
          <a:xfrm>
            <a:off x="240189" y="5850673"/>
            <a:ext cx="6547187" cy="753986"/>
          </a:xfrm>
          <a:solidFill>
            <a:schemeClr val="tx1">
              <a:lumMod val="95000"/>
              <a:lumOff val="5000"/>
              <a:alpha val="31000"/>
            </a:schemeClr>
          </a:solidFill>
          <a:effectLst/>
        </p:spPr>
        <p:txBody>
          <a:bodyPr/>
          <a:lstStyle/>
          <a:p>
            <a:r>
              <a:rPr lang="en-US" dirty="0">
                <a:effectLst>
                  <a:outerShdw blurRad="38100" dist="38100" dir="2700000" algn="tl">
                    <a:srgbClr val="000000">
                      <a:alpha val="43137"/>
                    </a:srgbClr>
                  </a:outerShdw>
                </a:effectLst>
              </a:rPr>
              <a:t>Example 2: Terrain Rendering</a:t>
            </a:r>
          </a:p>
        </p:txBody>
      </p:sp>
      <p:grpSp>
        <p:nvGrpSpPr>
          <p:cNvPr id="35" name="Group 34"/>
          <p:cNvGrpSpPr/>
          <p:nvPr/>
        </p:nvGrpSpPr>
        <p:grpSpPr>
          <a:xfrm>
            <a:off x="240191" y="344307"/>
            <a:ext cx="11632207" cy="5363448"/>
            <a:chOff x="5050244" y="387499"/>
            <a:chExt cx="6224578" cy="5320256"/>
          </a:xfrm>
        </p:grpSpPr>
        <p:sp>
          <p:nvSpPr>
            <p:cNvPr id="15" name="Rectangle 14"/>
            <p:cNvSpPr/>
            <p:nvPr/>
          </p:nvSpPr>
          <p:spPr>
            <a:xfrm>
              <a:off x="5050244" y="387499"/>
              <a:ext cx="6224578" cy="5320256"/>
            </a:xfrm>
            <a:prstGeom prst="rect">
              <a:avLst/>
            </a:prstGeom>
            <a:solidFill>
              <a:schemeClr val="dk1">
                <a:alpha val="57000"/>
              </a:schemeClr>
            </a:solidFill>
            <a:ln>
              <a:solidFill>
                <a:schemeClr val="bg2">
                  <a:lumMod val="50000"/>
                </a:schemeClr>
              </a:solidFill>
            </a:ln>
            <a:effectLst>
              <a:outerShdw blurRad="381000" sx="105000" sy="105000" algn="ctr" rotWithShape="0">
                <a:prstClr val="black">
                  <a:alpha val="59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TextBox 15"/>
            <p:cNvSpPr txBox="1"/>
            <p:nvPr/>
          </p:nvSpPr>
          <p:spPr>
            <a:xfrm>
              <a:off x="5087548" y="514357"/>
              <a:ext cx="5893461" cy="369332"/>
            </a:xfrm>
            <a:prstGeom prst="rect">
              <a:avLst/>
            </a:prstGeom>
            <a:noFill/>
          </p:spPr>
          <p:txBody>
            <a:bodyPr wrap="square" rtlCol="0">
              <a:spAutoFit/>
            </a:bodyPr>
            <a:lstStyle/>
            <a:p>
              <a:r>
                <a:rPr lang="en-US" b="1" dirty="0">
                  <a:solidFill>
                    <a:schemeClr val="bg1"/>
                  </a:solidFill>
                  <a:latin typeface="Segoe UI" panose="020B0502040204020203" pitchFamily="34" charset="0"/>
                  <a:cs typeface="Segoe UI" panose="020B0502040204020203" pitchFamily="34" charset="0"/>
                </a:rPr>
                <a:t>Implementation 3: Dynamic Texture Cache</a:t>
              </a:r>
            </a:p>
          </p:txBody>
        </p:sp>
        <p:sp>
          <p:nvSpPr>
            <p:cNvPr id="17" name="Rectangle 16"/>
            <p:cNvSpPr/>
            <p:nvPr/>
          </p:nvSpPr>
          <p:spPr>
            <a:xfrm>
              <a:off x="7169944" y="2827074"/>
              <a:ext cx="764398" cy="89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Compute Shader</a:t>
              </a:r>
            </a:p>
          </p:txBody>
        </p:sp>
      </p:grpSp>
      <p:grpSp>
        <p:nvGrpSpPr>
          <p:cNvPr id="52" name="Group 51"/>
          <p:cNvGrpSpPr/>
          <p:nvPr/>
        </p:nvGrpSpPr>
        <p:grpSpPr>
          <a:xfrm>
            <a:off x="1126051" y="1236177"/>
            <a:ext cx="1953593" cy="1823890"/>
            <a:chOff x="670000" y="1322288"/>
            <a:chExt cx="3835103" cy="3580483"/>
          </a:xfrm>
        </p:grpSpPr>
        <p:pic>
          <p:nvPicPr>
            <p:cNvPr id="59" name="Picture 4" descr="http://spiralgraphics.biz/packs/snow_ice/previews/Snow.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000" y="1322288"/>
              <a:ext cx="1417762" cy="1417762"/>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60" name="Picture 6" descr="http://www.textures.com/system/gallery/photos/Nature/Grass/50182/Grass0130_1_270.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4632" y="1682301"/>
              <a:ext cx="1523072" cy="1523073"/>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61" name="Picture 8" descr="http://www.alldesigncreative.com/wp-content/uploads/2014/08/green-grass-texture.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99958" y="2082356"/>
              <a:ext cx="1578806" cy="1578806"/>
            </a:xfrm>
            <a:prstGeom prst="rect">
              <a:avLst/>
            </a:prstGeom>
            <a:ln>
              <a:noFill/>
            </a:ln>
            <a:effectLst>
              <a:outerShdw blurRad="190500" algn="tl" rotWithShape="0">
                <a:srgbClr val="000000">
                  <a:alpha val="70000"/>
                </a:srgbClr>
              </a:outerShdw>
            </a:effectLst>
            <a:scene3d>
              <a:camera prst="isometricOffAxis1Right"/>
              <a:lightRig rig="threePt" dir="t"/>
            </a:scene3d>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69851" y="2496988"/>
              <a:ext cx="1718033" cy="1700111"/>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63" name="Picture 6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32842" y="2844282"/>
              <a:ext cx="1752795" cy="1758035"/>
            </a:xfrm>
            <a:prstGeom prst="rect">
              <a:avLst/>
            </a:prstGeom>
            <a:ln>
              <a:noFill/>
            </a:ln>
            <a:effectLst>
              <a:outerShdw blurRad="190500" algn="tl" rotWithShape="0">
                <a:srgbClr val="000000">
                  <a:alpha val="70000"/>
                </a:srgbClr>
              </a:outerShdw>
            </a:effectLst>
            <a:scene3d>
              <a:camera prst="isometricOffAxis1Right"/>
              <a:lightRig rig="threePt" dir="t"/>
            </a:scene3d>
          </p:spPr>
        </p:pic>
        <p:pic>
          <p:nvPicPr>
            <p:cNvPr id="64" name="Picture 6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5898" y="3149885"/>
              <a:ext cx="1779205" cy="1752886"/>
            </a:xfrm>
            <a:prstGeom prst="rect">
              <a:avLst/>
            </a:prstGeom>
            <a:ln>
              <a:noFill/>
            </a:ln>
            <a:effectLst>
              <a:outerShdw blurRad="190500" algn="tl" rotWithShape="0">
                <a:srgbClr val="000000">
                  <a:alpha val="70000"/>
                </a:srgbClr>
              </a:outerShdw>
            </a:effectLst>
            <a:scene3d>
              <a:camera prst="isometricOffAxis1Right"/>
              <a:lightRig rig="threePt" dir="t"/>
            </a:scene3d>
          </p:spPr>
        </p:pic>
      </p:grpSp>
      <p:grpSp>
        <p:nvGrpSpPr>
          <p:cNvPr id="70" name="Group 69"/>
          <p:cNvGrpSpPr/>
          <p:nvPr/>
        </p:nvGrpSpPr>
        <p:grpSpPr>
          <a:xfrm>
            <a:off x="978003" y="3024973"/>
            <a:ext cx="1790158" cy="1763946"/>
            <a:chOff x="5468608" y="2937144"/>
            <a:chExt cx="1850346" cy="1853160"/>
          </a:xfrm>
        </p:grpSpPr>
        <p:pic>
          <p:nvPicPr>
            <p:cNvPr id="44" name="Picture 43"/>
            <p:cNvPicPr>
              <a:picLocks noChangeAspect="1"/>
            </p:cNvPicPr>
            <p:nvPr/>
          </p:nvPicPr>
          <p:blipFill>
            <a:blip r:embed="rId10"/>
            <a:stretch>
              <a:fillRect/>
            </a:stretch>
          </p:blipFill>
          <p:spPr>
            <a:xfrm>
              <a:off x="5468608" y="2937144"/>
              <a:ext cx="914400" cy="907786"/>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50" name="Picture 49"/>
            <p:cNvPicPr>
              <a:picLocks noChangeAspect="1"/>
            </p:cNvPicPr>
            <p:nvPr/>
          </p:nvPicPr>
          <p:blipFill>
            <a:blip r:embed="rId11"/>
            <a:stretch>
              <a:fillRect/>
            </a:stretch>
          </p:blipFill>
          <p:spPr>
            <a:xfrm>
              <a:off x="5645369" y="3091982"/>
              <a:ext cx="914400" cy="916066"/>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6" name="Picture 65"/>
            <p:cNvPicPr>
              <a:picLocks noChangeAspect="1"/>
            </p:cNvPicPr>
            <p:nvPr/>
          </p:nvPicPr>
          <p:blipFill>
            <a:blip r:embed="rId12"/>
            <a:stretch>
              <a:fillRect/>
            </a:stretch>
          </p:blipFill>
          <p:spPr>
            <a:xfrm>
              <a:off x="5815601" y="3263932"/>
              <a:ext cx="914400" cy="909310"/>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8" name="Picture 67"/>
            <p:cNvPicPr>
              <a:picLocks noChangeAspect="1"/>
            </p:cNvPicPr>
            <p:nvPr/>
          </p:nvPicPr>
          <p:blipFill>
            <a:blip r:embed="rId13"/>
            <a:stretch>
              <a:fillRect/>
            </a:stretch>
          </p:blipFill>
          <p:spPr>
            <a:xfrm>
              <a:off x="5989346" y="3423794"/>
              <a:ext cx="914400" cy="923968"/>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9" name="Picture 68"/>
            <p:cNvPicPr>
              <a:picLocks noChangeAspect="1"/>
            </p:cNvPicPr>
            <p:nvPr/>
          </p:nvPicPr>
          <p:blipFill>
            <a:blip r:embed="rId14"/>
            <a:stretch>
              <a:fillRect/>
            </a:stretch>
          </p:blipFill>
          <p:spPr>
            <a:xfrm>
              <a:off x="6215832" y="3679362"/>
              <a:ext cx="914400" cy="872298"/>
            </a:xfrm>
            <a:prstGeom prst="rect">
              <a:avLst/>
            </a:prstGeom>
            <a:effectLst>
              <a:outerShdw blurRad="63500" sx="102000" sy="102000" algn="ctr" rotWithShape="0">
                <a:prstClr val="black">
                  <a:alpha val="40000"/>
                </a:prstClr>
              </a:outerShdw>
            </a:effectLst>
            <a:scene3d>
              <a:camera prst="isometricOffAxis1Right"/>
              <a:lightRig rig="threePt" dir="t"/>
            </a:scene3d>
          </p:spPr>
        </p:pic>
        <p:pic>
          <p:nvPicPr>
            <p:cNvPr id="67" name="Picture 66"/>
            <p:cNvPicPr>
              <a:picLocks noChangeAspect="1"/>
            </p:cNvPicPr>
            <p:nvPr/>
          </p:nvPicPr>
          <p:blipFill>
            <a:blip r:embed="rId15"/>
            <a:stretch>
              <a:fillRect/>
            </a:stretch>
          </p:blipFill>
          <p:spPr>
            <a:xfrm>
              <a:off x="6404554" y="3875904"/>
              <a:ext cx="914400" cy="914400"/>
            </a:xfrm>
            <a:prstGeom prst="rect">
              <a:avLst/>
            </a:prstGeom>
            <a:effectLst>
              <a:outerShdw blurRad="63500" sx="102000" sy="102000" algn="ctr" rotWithShape="0">
                <a:prstClr val="black">
                  <a:alpha val="40000"/>
                </a:prstClr>
              </a:outerShdw>
            </a:effectLst>
            <a:scene3d>
              <a:camera prst="isometricOffAxis1Right"/>
              <a:lightRig rig="threePt" dir="t"/>
            </a:scene3d>
          </p:spPr>
        </p:pic>
      </p:grpSp>
      <p:cxnSp>
        <p:nvCxnSpPr>
          <p:cNvPr id="72" name="Straight Arrow Connector 71"/>
          <p:cNvCxnSpPr/>
          <p:nvPr/>
        </p:nvCxnSpPr>
        <p:spPr>
          <a:xfrm>
            <a:off x="3513782" y="2494472"/>
            <a:ext cx="473582" cy="3092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3499151" y="3798431"/>
            <a:ext cx="419591" cy="3641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832389" y="3060067"/>
            <a:ext cx="620673" cy="108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929424" y="3274392"/>
            <a:ext cx="506635" cy="17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742819" y="2809608"/>
            <a:ext cx="1441803" cy="892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Fragment Shader</a:t>
            </a:r>
          </a:p>
        </p:txBody>
      </p:sp>
      <p:sp>
        <p:nvSpPr>
          <p:cNvPr id="11" name="TextBox 10"/>
          <p:cNvSpPr txBox="1"/>
          <p:nvPr/>
        </p:nvSpPr>
        <p:spPr>
          <a:xfrm>
            <a:off x="9197919" y="3796586"/>
            <a:ext cx="2531602" cy="646331"/>
          </a:xfrm>
          <a:prstGeom prst="rect">
            <a:avLst/>
          </a:prstGeom>
          <a:noFill/>
        </p:spPr>
        <p:txBody>
          <a:bodyPr wrap="square" rtlCol="0">
            <a:spAutoFit/>
          </a:bodyPr>
          <a:lstStyle/>
          <a:p>
            <a:pPr algn="ctr"/>
            <a:r>
              <a:rPr lang="en-US" dirty="0">
                <a:solidFill>
                  <a:schemeClr val="bg1"/>
                </a:solidFill>
              </a:rPr>
              <a:t>fetching cached textures</a:t>
            </a:r>
          </a:p>
        </p:txBody>
      </p:sp>
      <p:pic>
        <p:nvPicPr>
          <p:cNvPr id="3" name="Picture 2"/>
          <p:cNvPicPr>
            <a:picLocks noChangeAspect="1"/>
          </p:cNvPicPr>
          <p:nvPr/>
        </p:nvPicPr>
        <p:blipFill>
          <a:blip r:embed="rId16"/>
          <a:stretch>
            <a:fillRect/>
          </a:stretch>
        </p:blipFill>
        <p:spPr>
          <a:xfrm>
            <a:off x="6659068" y="2450784"/>
            <a:ext cx="2046524" cy="1668968"/>
          </a:xfrm>
          <a:prstGeom prst="rect">
            <a:avLst/>
          </a:prstGeom>
        </p:spPr>
      </p:pic>
      <p:cxnSp>
        <p:nvCxnSpPr>
          <p:cNvPr id="33" name="Straight Arrow Connector 32"/>
          <p:cNvCxnSpPr/>
          <p:nvPr/>
        </p:nvCxnSpPr>
        <p:spPr>
          <a:xfrm flipH="1">
            <a:off x="5832390" y="3397392"/>
            <a:ext cx="62067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936305" y="1597279"/>
            <a:ext cx="3499754" cy="646331"/>
          </a:xfrm>
          <a:prstGeom prst="rect">
            <a:avLst/>
          </a:prstGeom>
          <a:noFill/>
        </p:spPr>
        <p:txBody>
          <a:bodyPr wrap="square" rtlCol="0">
            <a:spAutoFit/>
          </a:bodyPr>
          <a:lstStyle/>
          <a:p>
            <a:pPr algn="ctr"/>
            <a:r>
              <a:rPr lang="en-US" dirty="0">
                <a:solidFill>
                  <a:schemeClr val="bg1"/>
                </a:solidFill>
              </a:rPr>
              <a:t>pre-rendered textures for currently visible terrain blocks</a:t>
            </a:r>
          </a:p>
        </p:txBody>
      </p:sp>
      <p:sp>
        <p:nvSpPr>
          <p:cNvPr id="38" name="TextBox 37"/>
          <p:cNvSpPr txBox="1"/>
          <p:nvPr/>
        </p:nvSpPr>
        <p:spPr>
          <a:xfrm>
            <a:off x="3589671" y="4044516"/>
            <a:ext cx="2698039" cy="646331"/>
          </a:xfrm>
          <a:prstGeom prst="rect">
            <a:avLst/>
          </a:prstGeom>
          <a:noFill/>
        </p:spPr>
        <p:txBody>
          <a:bodyPr wrap="square" rtlCol="0">
            <a:spAutoFit/>
          </a:bodyPr>
          <a:lstStyle/>
          <a:p>
            <a:pPr algn="ctr"/>
            <a:r>
              <a:rPr lang="en-US" dirty="0">
                <a:solidFill>
                  <a:schemeClr val="bg1"/>
                </a:solidFill>
              </a:rPr>
              <a:t>compute blended material in object space</a:t>
            </a:r>
          </a:p>
        </p:txBody>
      </p:sp>
    </p:spTree>
    <p:extLst>
      <p:ext uri="{BB962C8B-B14F-4D97-AF65-F5344CB8AC3E}">
        <p14:creationId xmlns:p14="http://schemas.microsoft.com/office/powerpoint/2010/main" val="113753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A system that generates different implementations from a high level representation</a:t>
            </a:r>
          </a:p>
        </p:txBody>
      </p:sp>
      <p:sp>
        <p:nvSpPr>
          <p:cNvPr id="11" name="TextBox 10"/>
          <p:cNvSpPr txBox="1"/>
          <p:nvPr/>
        </p:nvSpPr>
        <p:spPr>
          <a:xfrm>
            <a:off x="5041921" y="1947158"/>
            <a:ext cx="198804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Implementation 1</a:t>
            </a:r>
          </a:p>
        </p:txBody>
      </p:sp>
      <p:sp>
        <p:nvSpPr>
          <p:cNvPr id="12" name="TextBox 11"/>
          <p:cNvSpPr txBox="1"/>
          <p:nvPr/>
        </p:nvSpPr>
        <p:spPr>
          <a:xfrm>
            <a:off x="5054383" y="4206429"/>
            <a:ext cx="1988045"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Implementation 2</a:t>
            </a:r>
          </a:p>
        </p:txBody>
      </p:sp>
      <p:sp>
        <p:nvSpPr>
          <p:cNvPr id="15" name="Rectangle 14"/>
          <p:cNvSpPr/>
          <p:nvPr/>
        </p:nvSpPr>
        <p:spPr>
          <a:xfrm>
            <a:off x="7042428" y="2488941"/>
            <a:ext cx="1424377"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 Shader</a:t>
            </a:r>
          </a:p>
        </p:txBody>
      </p:sp>
      <p:sp>
        <p:nvSpPr>
          <p:cNvPr id="16" name="Rectangle 15"/>
          <p:cNvSpPr/>
          <p:nvPr/>
        </p:nvSpPr>
        <p:spPr>
          <a:xfrm>
            <a:off x="8890630" y="2488941"/>
            <a:ext cx="1424377"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Code</a:t>
            </a:r>
          </a:p>
        </p:txBody>
      </p:sp>
      <p:sp>
        <p:nvSpPr>
          <p:cNvPr id="36" name="Rectangle 35"/>
          <p:cNvSpPr/>
          <p:nvPr/>
        </p:nvSpPr>
        <p:spPr>
          <a:xfrm>
            <a:off x="5295242" y="2488941"/>
            <a:ext cx="1424377"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Vertex Shader</a:t>
            </a:r>
          </a:p>
        </p:txBody>
      </p:sp>
      <p:sp>
        <p:nvSpPr>
          <p:cNvPr id="37" name="Rectangle 36"/>
          <p:cNvSpPr/>
          <p:nvPr/>
        </p:nvSpPr>
        <p:spPr>
          <a:xfrm>
            <a:off x="9273260" y="4901226"/>
            <a:ext cx="1256266"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 Shader 2</a:t>
            </a:r>
          </a:p>
        </p:txBody>
      </p:sp>
      <p:sp>
        <p:nvSpPr>
          <p:cNvPr id="38" name="Rectangle 37"/>
          <p:cNvSpPr/>
          <p:nvPr/>
        </p:nvSpPr>
        <p:spPr>
          <a:xfrm>
            <a:off x="10612611" y="4903313"/>
            <a:ext cx="1112610" cy="66496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Code</a:t>
            </a:r>
          </a:p>
        </p:txBody>
      </p:sp>
      <p:sp>
        <p:nvSpPr>
          <p:cNvPr id="39" name="Rectangle 38"/>
          <p:cNvSpPr/>
          <p:nvPr/>
        </p:nvSpPr>
        <p:spPr>
          <a:xfrm>
            <a:off x="7957417" y="4901226"/>
            <a:ext cx="1232759"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Vertex Shader 2</a:t>
            </a:r>
          </a:p>
        </p:txBody>
      </p:sp>
      <p:sp>
        <p:nvSpPr>
          <p:cNvPr id="40" name="Rectangle 39"/>
          <p:cNvSpPr/>
          <p:nvPr/>
        </p:nvSpPr>
        <p:spPr>
          <a:xfrm>
            <a:off x="6639405" y="4901227"/>
            <a:ext cx="1234928"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Fragment Shader 1</a:t>
            </a:r>
          </a:p>
        </p:txBody>
      </p:sp>
      <p:sp>
        <p:nvSpPr>
          <p:cNvPr id="41" name="Rectangle 40"/>
          <p:cNvSpPr/>
          <p:nvPr/>
        </p:nvSpPr>
        <p:spPr>
          <a:xfrm>
            <a:off x="5295242" y="4901227"/>
            <a:ext cx="1250426" cy="667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Vertex Shader 1</a:t>
            </a:r>
          </a:p>
        </p:txBody>
      </p:sp>
      <p:pic>
        <p:nvPicPr>
          <p:cNvPr id="42" name="Picture 41"/>
          <p:cNvPicPr>
            <a:picLocks noChangeAspect="1"/>
          </p:cNvPicPr>
          <p:nvPr/>
        </p:nvPicPr>
        <p:blipFill>
          <a:blip r:embed="rId3"/>
          <a:stretch>
            <a:fillRect/>
          </a:stretch>
        </p:blipFill>
        <p:spPr>
          <a:xfrm>
            <a:off x="470647" y="4621294"/>
            <a:ext cx="2667860" cy="1454047"/>
          </a:xfrm>
          <a:prstGeom prst="rect">
            <a:avLst/>
          </a:prstGeom>
        </p:spPr>
      </p:pic>
      <p:sp>
        <p:nvSpPr>
          <p:cNvPr id="4" name="Snip Single Corner Rectangle 3"/>
          <p:cNvSpPr/>
          <p:nvPr/>
        </p:nvSpPr>
        <p:spPr>
          <a:xfrm>
            <a:off x="1032547" y="2565893"/>
            <a:ext cx="1544060" cy="1827687"/>
          </a:xfrm>
          <a:prstGeom prst="snip1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Ray-Casting</a:t>
            </a:r>
          </a:p>
          <a:p>
            <a:pPr algn="ctr"/>
            <a:r>
              <a:rPr lang="en-US" dirty="0"/>
              <a:t>Water Rendering Algorithm</a:t>
            </a:r>
          </a:p>
        </p:txBody>
      </p:sp>
      <p:sp>
        <p:nvSpPr>
          <p:cNvPr id="6" name="Right Arrow 5"/>
          <p:cNvSpPr/>
          <p:nvPr/>
        </p:nvSpPr>
        <p:spPr>
          <a:xfrm rot="20337772">
            <a:off x="3040827" y="2438101"/>
            <a:ext cx="1798940" cy="67650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Compile</a:t>
            </a:r>
          </a:p>
        </p:txBody>
      </p:sp>
      <p:sp>
        <p:nvSpPr>
          <p:cNvPr id="43" name="Right Arrow 42"/>
          <p:cNvSpPr/>
          <p:nvPr/>
        </p:nvSpPr>
        <p:spPr>
          <a:xfrm rot="1648409">
            <a:off x="3159275" y="4434490"/>
            <a:ext cx="1743642" cy="67650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Compile</a:t>
            </a:r>
          </a:p>
        </p:txBody>
      </p:sp>
      <p:sp>
        <p:nvSpPr>
          <p:cNvPr id="7" name="TextBox 6"/>
          <p:cNvSpPr txBox="1"/>
          <p:nvPr/>
        </p:nvSpPr>
        <p:spPr>
          <a:xfrm rot="20306857">
            <a:off x="2609208" y="1923183"/>
            <a:ext cx="2139881" cy="584775"/>
          </a:xfrm>
          <a:prstGeom prst="rect">
            <a:avLst/>
          </a:prstGeom>
          <a:noFill/>
        </p:spPr>
        <p:txBody>
          <a:bodyPr wrap="none" rtlCol="0">
            <a:spAutoFit/>
          </a:bodyPr>
          <a:lstStyle/>
          <a:p>
            <a:r>
              <a:rPr lang="en-US" sz="1600" dirty="0">
                <a:solidFill>
                  <a:schemeClr val="bg1">
                    <a:lumMod val="95000"/>
                  </a:schemeClr>
                </a:solidFill>
              </a:rPr>
              <a:t>“compute everything </a:t>
            </a:r>
          </a:p>
          <a:p>
            <a:r>
              <a:rPr lang="en-US" sz="1600" dirty="0">
                <a:solidFill>
                  <a:schemeClr val="bg1">
                    <a:lumMod val="95000"/>
                  </a:schemeClr>
                </a:solidFill>
              </a:rPr>
              <a:t>in fragment shader”</a:t>
            </a:r>
          </a:p>
        </p:txBody>
      </p:sp>
      <p:sp>
        <p:nvSpPr>
          <p:cNvPr id="44" name="TextBox 43"/>
          <p:cNvSpPr txBox="1"/>
          <p:nvPr/>
        </p:nvSpPr>
        <p:spPr>
          <a:xfrm rot="1712944">
            <a:off x="3464087" y="4024873"/>
            <a:ext cx="1588770" cy="584775"/>
          </a:xfrm>
          <a:prstGeom prst="rect">
            <a:avLst/>
          </a:prstGeom>
          <a:noFill/>
        </p:spPr>
        <p:txBody>
          <a:bodyPr wrap="square" rtlCol="0">
            <a:spAutoFit/>
          </a:bodyPr>
          <a:lstStyle/>
          <a:p>
            <a:r>
              <a:rPr lang="en-US" sz="1600" dirty="0">
                <a:solidFill>
                  <a:schemeClr val="bg1">
                    <a:lumMod val="95000"/>
                  </a:schemeClr>
                </a:solidFill>
              </a:rPr>
              <a:t>“ray marching </a:t>
            </a:r>
          </a:p>
          <a:p>
            <a:r>
              <a:rPr lang="en-US" sz="1600" dirty="0">
                <a:solidFill>
                  <a:schemeClr val="bg1">
                    <a:lumMod val="95000"/>
                  </a:schemeClr>
                </a:solidFill>
              </a:rPr>
              <a:t>at half res”</a:t>
            </a:r>
          </a:p>
        </p:txBody>
      </p:sp>
    </p:spTree>
    <p:extLst>
      <p:ext uri="{BB962C8B-B14F-4D97-AF65-F5344CB8AC3E}">
        <p14:creationId xmlns:p14="http://schemas.microsoft.com/office/powerpoint/2010/main" val="11395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16" grpId="0" animBg="1"/>
      <p:bldP spid="36" grpId="0" animBg="1"/>
      <p:bldP spid="37" grpId="0" animBg="1"/>
      <p:bldP spid="38" grpId="0" animBg="1"/>
      <p:bldP spid="39" grpId="0" animBg="1"/>
      <p:bldP spid="40" grpId="0" animBg="1"/>
      <p:bldP spid="41" grpId="0" animBg="1"/>
      <p:bldP spid="4" grpId="0" animBg="1"/>
      <p:bldP spid="6" grpId="0" animBg="1"/>
      <p:bldP spid="43" grpId="0" animBg="1"/>
      <p:bldP spid="7" grpId="0"/>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Contribution:</a:t>
            </a:r>
          </a:p>
        </p:txBody>
      </p:sp>
      <p:sp>
        <p:nvSpPr>
          <p:cNvPr id="16" name="TextBox 15"/>
          <p:cNvSpPr txBox="1"/>
          <p:nvPr/>
        </p:nvSpPr>
        <p:spPr>
          <a:xfrm>
            <a:off x="1065381" y="2545442"/>
            <a:ext cx="10457546" cy="1200329"/>
          </a:xfrm>
          <a:prstGeom prst="rect">
            <a:avLst/>
          </a:prstGeom>
          <a:noFill/>
        </p:spPr>
        <p:txBody>
          <a:bodyPr wrap="square" rtlCol="0">
            <a:spAutoFit/>
          </a:bodyPr>
          <a:lstStyle/>
          <a:p>
            <a:r>
              <a:rPr lang="en-US" sz="2400" dirty="0">
                <a:solidFill>
                  <a:schemeClr val="bg1">
                    <a:lumMod val="95000"/>
                  </a:schemeClr>
                </a:solidFill>
              </a:rPr>
              <a:t>Enables rapid exploration of different performance-quality trade-offs spanning multiple render passes (offline processing, object space and screen space shading)</a:t>
            </a:r>
          </a:p>
        </p:txBody>
      </p:sp>
      <p:sp>
        <p:nvSpPr>
          <p:cNvPr id="18" name="TextBox 17"/>
          <p:cNvSpPr txBox="1"/>
          <p:nvPr/>
        </p:nvSpPr>
        <p:spPr>
          <a:xfrm>
            <a:off x="1065381" y="4021474"/>
            <a:ext cx="10303831" cy="830997"/>
          </a:xfrm>
          <a:prstGeom prst="rect">
            <a:avLst/>
          </a:prstGeom>
          <a:noFill/>
        </p:spPr>
        <p:txBody>
          <a:bodyPr wrap="square" rtlCol="0">
            <a:spAutoFit/>
          </a:bodyPr>
          <a:lstStyle/>
          <a:p>
            <a:r>
              <a:rPr lang="en-US" sz="2400" dirty="0">
                <a:solidFill>
                  <a:schemeClr val="bg1">
                    <a:lumMod val="95000"/>
                  </a:schemeClr>
                </a:solidFill>
              </a:rPr>
              <a:t>Supports building tools that automatically exploring optimization choices (auto-tuning)</a:t>
            </a:r>
          </a:p>
        </p:txBody>
      </p:sp>
      <p:sp>
        <p:nvSpPr>
          <p:cNvPr id="4" name="Rectangle 3"/>
          <p:cNvSpPr/>
          <p:nvPr/>
        </p:nvSpPr>
        <p:spPr>
          <a:xfrm>
            <a:off x="470648" y="1794991"/>
            <a:ext cx="10963070" cy="461665"/>
          </a:xfrm>
          <a:prstGeom prst="rect">
            <a:avLst/>
          </a:prstGeom>
        </p:spPr>
        <p:txBody>
          <a:bodyPr wrap="square">
            <a:spAutoFit/>
          </a:bodyPr>
          <a:lstStyle/>
          <a:p>
            <a:r>
              <a:rPr lang="en-US" sz="2400" dirty="0">
                <a:solidFill>
                  <a:schemeClr val="bg1"/>
                </a:solidFill>
              </a:rPr>
              <a:t>Spire: a new representation (compiler IR) for shaders</a:t>
            </a:r>
          </a:p>
        </p:txBody>
      </p:sp>
      <p:sp>
        <p:nvSpPr>
          <p:cNvPr id="7" name="TextBox 6"/>
          <p:cNvSpPr txBox="1"/>
          <p:nvPr/>
        </p:nvSpPr>
        <p:spPr>
          <a:xfrm>
            <a:off x="1065381" y="5148292"/>
            <a:ext cx="10303831" cy="461665"/>
          </a:xfrm>
          <a:prstGeom prst="rect">
            <a:avLst/>
          </a:prstGeom>
          <a:noFill/>
        </p:spPr>
        <p:txBody>
          <a:bodyPr wrap="square" rtlCol="0">
            <a:spAutoFit/>
          </a:bodyPr>
          <a:lstStyle/>
          <a:p>
            <a:r>
              <a:rPr lang="en-US" sz="2400" dirty="0">
                <a:solidFill>
                  <a:schemeClr val="bg1">
                    <a:lumMod val="95000"/>
                  </a:schemeClr>
                </a:solidFill>
              </a:rPr>
              <a:t>Not specific to any particular rendering engine</a:t>
            </a:r>
          </a:p>
        </p:txBody>
      </p:sp>
    </p:spTree>
    <p:extLst>
      <p:ext uri="{BB962C8B-B14F-4D97-AF65-F5344CB8AC3E}">
        <p14:creationId xmlns:p14="http://schemas.microsoft.com/office/powerpoint/2010/main" val="353769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Spire Abstractions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22966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629920"/>
            <a:ext cx="10515600" cy="5726430"/>
          </a:xfrm>
        </p:spPr>
        <p:txBody>
          <a:bodyPr>
            <a:normAutofit fontScale="90000"/>
          </a:bodyPr>
          <a:lstStyle/>
          <a:p>
            <a:br>
              <a:rPr lang="en-US" sz="1600" dirty="0"/>
            </a:br>
            <a:r>
              <a:rPr lang="en-US" sz="1600" dirty="0"/>
              <a:t>Shader is graph</a:t>
            </a:r>
            <a:br>
              <a:rPr lang="en-US" sz="1600" dirty="0"/>
            </a:br>
            <a:r>
              <a:rPr lang="en-US" sz="1600" dirty="0"/>
              <a:t>generate code using pipeline </a:t>
            </a:r>
            <a:r>
              <a:rPr lang="en-US" sz="1600" dirty="0" err="1"/>
              <a:t>def</a:t>
            </a:r>
            <a:br>
              <a:rPr lang="en-US" sz="1600" dirty="0"/>
            </a:br>
            <a:r>
              <a:rPr lang="en-US" sz="1600" dirty="0"/>
              <a:t>optimization is overloading (summary slide)</a:t>
            </a:r>
            <a:br>
              <a:rPr lang="en-US" sz="1600" dirty="0"/>
            </a:br>
            <a:br>
              <a:rPr lang="en-US" sz="1600" dirty="0"/>
            </a:br>
            <a:r>
              <a:rPr lang="en-US" sz="1600" dirty="0"/>
              <a:t>Shader – data flow graph (nodes = components, no vertex shader no fragment shader) but we need to run it – some </a:t>
            </a:r>
            <a:r>
              <a:rPr lang="en-US" sz="1600" dirty="0" err="1"/>
              <a:t>nees</a:t>
            </a:r>
            <a:r>
              <a:rPr lang="en-US" sz="1600" dirty="0"/>
              <a:t> to go to vertex shader </a:t>
            </a:r>
            <a:r>
              <a:rPr lang="en-US" sz="1600" dirty="0" err="1"/>
              <a:t>som</a:t>
            </a:r>
            <a:r>
              <a:rPr lang="en-US" sz="1600" dirty="0"/>
              <a:t> e to fragment, so compiler needs to generate these shading stages,  but how does it know what to go where? So we have to describe to the compiler what are choices and what are the places that is allowed.</a:t>
            </a:r>
            <a:br>
              <a:rPr lang="en-US" sz="1600" dirty="0"/>
            </a:br>
            <a:br>
              <a:rPr lang="en-US" sz="1600" dirty="0"/>
            </a:br>
            <a:r>
              <a:rPr lang="en-US" sz="1600" dirty="0"/>
              <a:t>Pipeline is a set of worlds and data dependency connections.</a:t>
            </a:r>
            <a:br>
              <a:rPr lang="en-US" sz="1600" dirty="0"/>
            </a:br>
            <a:br>
              <a:rPr lang="en-US" sz="1600" dirty="0"/>
            </a:br>
            <a:r>
              <a:rPr lang="en-US" sz="1600" dirty="0"/>
              <a:t>Let’s go back to the shader, pipeline defines certain inputs and outputs, given this constraints the rest of component are free to be placed any where you want. A shader program I have written has many different </a:t>
            </a:r>
            <a:r>
              <a:rPr lang="en-US" sz="1600" dirty="0" err="1"/>
              <a:t>impls</a:t>
            </a:r>
            <a:r>
              <a:rPr lang="en-US" sz="1600" dirty="0"/>
              <a:t> based on where the comps are placed.</a:t>
            </a:r>
            <a:br>
              <a:rPr lang="en-US" sz="1600" dirty="0"/>
            </a:br>
            <a:br>
              <a:rPr lang="en-US" sz="1600" dirty="0"/>
            </a:br>
            <a:r>
              <a:rPr lang="en-US" sz="1600" dirty="0"/>
              <a:t>Two types of component overloads. (Better way to think about it is the components is overloaded at three worlds : there are three different implementations for this component that is defined in </a:t>
            </a:r>
            <a:r>
              <a:rPr lang="en-US" sz="1600" dirty="0" err="1"/>
              <a:t>lowRes</a:t>
            </a:r>
            <a:r>
              <a:rPr lang="en-US" sz="1600" dirty="0"/>
              <a:t>, VS, ..) a smart shader programmer may want to say that if I am computing a component at certain world I may use another implementation, and spire allows that (explicit world overloading), and of course you can do algorithmic overloading.</a:t>
            </a:r>
            <a:br>
              <a:rPr lang="en-US" sz="1600" dirty="0"/>
            </a:br>
            <a:br>
              <a:rPr lang="en-US" sz="1600" dirty="0"/>
            </a:br>
            <a:r>
              <a:rPr lang="en-US" sz="1600" dirty="0"/>
              <a:t>In our system, we treat </a:t>
            </a:r>
            <a:r>
              <a:rPr lang="en-US" sz="1600" dirty="0" err="1"/>
              <a:t>optimizaitons</a:t>
            </a:r>
            <a:r>
              <a:rPr lang="en-US" sz="1600" dirty="0"/>
              <a:t> as picking overloaded component definitions, 1) overloading on world placement 2) algorithmic overloading.</a:t>
            </a:r>
            <a:br>
              <a:rPr lang="en-US" sz="1600" dirty="0"/>
            </a:br>
            <a:br>
              <a:rPr lang="en-US" sz="1600" dirty="0"/>
            </a:br>
            <a:r>
              <a:rPr lang="en-US" sz="1600" dirty="0"/>
              <a:t>(why need the  concept before what)</a:t>
            </a:r>
            <a:br>
              <a:rPr lang="en-US" sz="1600" dirty="0"/>
            </a:br>
            <a:r>
              <a:rPr lang="en-US" sz="1600" dirty="0"/>
              <a:t>(show code -&gt; shader graph -&gt; shader graph with code)</a:t>
            </a:r>
            <a:br>
              <a:rPr lang="en-US" sz="1600" dirty="0"/>
            </a:br>
            <a:endParaRPr lang="en-US" sz="1600" dirty="0"/>
          </a:p>
        </p:txBody>
      </p:sp>
      <p:sp>
        <p:nvSpPr>
          <p:cNvPr id="4" name="Slide Number Placeholder 3"/>
          <p:cNvSpPr>
            <a:spLocks noGrp="1"/>
          </p:cNvSpPr>
          <p:nvPr>
            <p:ph type="sldNum" sz="quarter" idx="12"/>
          </p:nvPr>
        </p:nvSpPr>
        <p:spPr/>
        <p:txBody>
          <a:bodyPr/>
          <a:lstStyle/>
          <a:p>
            <a:fld id="{EDC81C2D-6F19-4340-8B93-CD84E84C54F2}" type="slidenum">
              <a:rPr lang="en-US" smtClean="0"/>
              <a:t>18</a:t>
            </a:fld>
            <a:endParaRPr lang="en-US"/>
          </a:p>
        </p:txBody>
      </p:sp>
    </p:spTree>
    <p:extLst>
      <p:ext uri="{BB962C8B-B14F-4D97-AF65-F5344CB8AC3E}">
        <p14:creationId xmlns:p14="http://schemas.microsoft.com/office/powerpoint/2010/main" val="2876383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6577" y="1277883"/>
            <a:ext cx="11305722" cy="5262979"/>
          </a:xfrm>
          <a:prstGeom prst="rect">
            <a:avLst/>
          </a:prstGeom>
        </p:spPr>
        <p:txBody>
          <a:bodyPr wrap="square">
            <a:spAutoFit/>
          </a:bodyPr>
          <a:lst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a:lstStyle>
          <a:p>
            <a:r>
              <a:rPr lang="en-US" sz="1600" dirty="0" err="1">
                <a:solidFill>
                  <a:schemeClr val="bg1"/>
                </a:solidFill>
                <a:latin typeface="Consolas" panose="020B0609020204030204" pitchFamily="49" charset="0"/>
                <a:cs typeface="Consolas" panose="020B0609020204030204" pitchFamily="49" charset="0"/>
              </a:rPr>
              <a:t>shader</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DemoShader</a:t>
            </a:r>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a:t>
            </a:r>
          </a:p>
          <a:p>
            <a:r>
              <a:rPr lang="en-US" sz="1600" dirty="0">
                <a:solidFill>
                  <a:schemeClr val="bg1"/>
                </a:solidFill>
                <a:latin typeface="Consolas" panose="020B0609020204030204" pitchFamily="49" charset="0"/>
                <a:cs typeface="Consolas" panose="020B0609020204030204" pitchFamily="49" charset="0"/>
              </a:rPr>
              <a:t>    vec3 </a:t>
            </a:r>
            <a:r>
              <a:rPr lang="en-US" sz="1600" dirty="0" err="1">
                <a:solidFill>
                  <a:schemeClr val="bg1"/>
                </a:solidFill>
                <a:latin typeface="Consolas" panose="020B0609020204030204" pitchFamily="49" charset="0"/>
                <a:cs typeface="Consolas" panose="020B0609020204030204" pitchFamily="49" charset="0"/>
              </a:rPr>
              <a:t>vert_pos</a:t>
            </a:r>
            <a:r>
              <a:rPr lang="en-US" sz="1600" dirty="0">
                <a:solidFill>
                  <a:schemeClr val="bg1"/>
                </a:solidFill>
                <a:latin typeface="Consolas" panose="020B0609020204030204" pitchFamily="49" charset="0"/>
                <a:cs typeface="Consolas" panose="020B0609020204030204" pitchFamily="49" charset="0"/>
              </a:rPr>
              <a:t>;</a:t>
            </a:r>
          </a:p>
          <a:p>
            <a:r>
              <a:rPr lang="en-US" sz="1600" dirty="0">
                <a:solidFill>
                  <a:schemeClr val="bg1"/>
                </a:solidFill>
                <a:latin typeface="Consolas" panose="020B0609020204030204" pitchFamily="49" charset="0"/>
                <a:cs typeface="Consolas" panose="020B0609020204030204" pitchFamily="49" charset="0"/>
              </a:rPr>
              <a:t>    ...</a:t>
            </a:r>
          </a:p>
          <a:p>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mat4 </a:t>
            </a:r>
            <a:r>
              <a:rPr lang="en-US" sz="1600" dirty="0" err="1">
                <a:solidFill>
                  <a:schemeClr val="bg1"/>
                </a:solidFill>
                <a:latin typeface="Consolas" panose="020B0609020204030204" pitchFamily="49" charset="0"/>
                <a:cs typeface="Consolas" panose="020B0609020204030204" pitchFamily="49" charset="0"/>
              </a:rPr>
              <a:t>viewProjectionMatrix</a:t>
            </a:r>
            <a:r>
              <a:rPr lang="en-US" sz="1600" dirty="0">
                <a:solidFill>
                  <a:schemeClr val="bg1"/>
                </a:solidFill>
                <a:latin typeface="Consolas" panose="020B0609020204030204" pitchFamily="49" charset="0"/>
                <a:cs typeface="Consolas" panose="020B0609020204030204" pitchFamily="49" charset="0"/>
              </a:rPr>
              <a:t>;</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vec4 position = </a:t>
            </a:r>
            <a:r>
              <a:rPr lang="en-US" sz="1600" dirty="0" err="1">
                <a:solidFill>
                  <a:schemeClr val="bg1"/>
                </a:solidFill>
                <a:latin typeface="Consolas" panose="020B0609020204030204" pitchFamily="49" charset="0"/>
                <a:cs typeface="Consolas" panose="020B0609020204030204" pitchFamily="49" charset="0"/>
              </a:rPr>
              <a:t>modelMatrix</a:t>
            </a:r>
            <a:r>
              <a:rPr lang="en-US" sz="1600" dirty="0">
                <a:solidFill>
                  <a:schemeClr val="bg1"/>
                </a:solidFill>
                <a:latin typeface="Consolas" panose="020B0609020204030204" pitchFamily="49" charset="0"/>
                <a:cs typeface="Consolas" panose="020B0609020204030204" pitchFamily="49" charset="0"/>
              </a:rPr>
              <a:t> * vec4(</a:t>
            </a:r>
            <a:r>
              <a:rPr lang="en-US" sz="1600" dirty="0" err="1">
                <a:solidFill>
                  <a:schemeClr val="bg1"/>
                </a:solidFill>
                <a:latin typeface="Consolas" panose="020B0609020204030204" pitchFamily="49" charset="0"/>
                <a:cs typeface="Consolas" panose="020B0609020204030204" pitchFamily="49" charset="0"/>
              </a:rPr>
              <a:t>vert_pos</a:t>
            </a:r>
            <a:r>
              <a:rPr lang="en-US" sz="1600" dirty="0">
                <a:solidFill>
                  <a:schemeClr val="bg1"/>
                </a:solidFill>
                <a:latin typeface="Consolas" panose="020B0609020204030204" pitchFamily="49" charset="0"/>
                <a:cs typeface="Consolas" panose="020B0609020204030204" pitchFamily="49" charset="0"/>
              </a:rPr>
              <a:t>, 1.0);</a:t>
            </a:r>
          </a:p>
          <a:p>
            <a:r>
              <a:rPr lang="en-US" sz="1600" dirty="0">
                <a:solidFill>
                  <a:schemeClr val="bg1"/>
                </a:solidFill>
                <a:latin typeface="Consolas" panose="020B0609020204030204" pitchFamily="49" charset="0"/>
                <a:cs typeface="Consolas" panose="020B0609020204030204" pitchFamily="49" charset="0"/>
              </a:rPr>
              <a:t>    vec4 </a:t>
            </a:r>
            <a:r>
              <a:rPr lang="en-US" sz="1600" dirty="0" err="1">
                <a:solidFill>
                  <a:schemeClr val="bg1"/>
                </a:solidFill>
                <a:latin typeface="Consolas" panose="020B0609020204030204" pitchFamily="49" charset="0"/>
                <a:cs typeface="Consolas" panose="020B0609020204030204" pitchFamily="49" charset="0"/>
              </a:rPr>
              <a:t>projCoord</a:t>
            </a:r>
            <a:r>
              <a:rPr lang="en-US" sz="1600" dirty="0">
                <a:solidFill>
                  <a:schemeClr val="bg1"/>
                </a:solidFill>
                <a:latin typeface="Consolas" panose="020B0609020204030204" pitchFamily="49" charset="0"/>
                <a:cs typeface="Consolas" panose="020B0609020204030204" pitchFamily="49" charset="0"/>
              </a:rPr>
              <a:t> = </a:t>
            </a:r>
            <a:r>
              <a:rPr lang="en-US" sz="1600" dirty="0" err="1">
                <a:solidFill>
                  <a:schemeClr val="bg1"/>
                </a:solidFill>
                <a:latin typeface="Consolas" panose="020B0609020204030204" pitchFamily="49" charset="0"/>
                <a:cs typeface="Consolas" panose="020B0609020204030204" pitchFamily="49" charset="0"/>
              </a:rPr>
              <a:t>viewProjectionMatrix</a:t>
            </a:r>
            <a:r>
              <a:rPr lang="en-US" sz="1600" dirty="0">
                <a:solidFill>
                  <a:schemeClr val="bg1"/>
                </a:solidFill>
                <a:latin typeface="Consolas" panose="020B0609020204030204" pitchFamily="49" charset="0"/>
                <a:cs typeface="Consolas" panose="020B0609020204030204" pitchFamily="49" charset="0"/>
              </a:rPr>
              <a:t> * position;</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vec3 albedo = texture(</a:t>
            </a:r>
            <a:r>
              <a:rPr lang="en-US" sz="1600" dirty="0" err="1">
                <a:solidFill>
                  <a:schemeClr val="bg1"/>
                </a:solidFill>
                <a:latin typeface="Consolas" panose="020B0609020204030204" pitchFamily="49" charset="0"/>
                <a:cs typeface="Consolas" panose="020B0609020204030204" pitchFamily="49" charset="0"/>
              </a:rPr>
              <a:t>ground_pebble_map</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uv</a:t>
            </a:r>
            <a:r>
              <a:rPr lang="en-US" sz="1600" dirty="0">
                <a:solidFill>
                  <a:schemeClr val="bg1"/>
                </a:solidFill>
                <a:latin typeface="Consolas" panose="020B0609020204030204" pitchFamily="49" charset="0"/>
                <a:cs typeface="Consolas" panose="020B0609020204030204" pitchFamily="49" charset="0"/>
              </a:rPr>
              <a:t>).xyz;</a:t>
            </a:r>
          </a:p>
          <a:p>
            <a:r>
              <a:rPr lang="en-US" sz="1600" dirty="0">
                <a:solidFill>
                  <a:schemeClr val="bg1"/>
                </a:solidFill>
                <a:latin typeface="Consolas" panose="020B0609020204030204" pitchFamily="49" charset="0"/>
                <a:cs typeface="Consolas" panose="020B0609020204030204" pitchFamily="49" charset="0"/>
              </a:rPr>
              <a:t>    vec3 </a:t>
            </a:r>
            <a:r>
              <a:rPr lang="en-US" sz="1600" dirty="0" err="1">
                <a:solidFill>
                  <a:schemeClr val="bg1"/>
                </a:solidFill>
                <a:latin typeface="Consolas" panose="020B0609020204030204" pitchFamily="49" charset="0"/>
                <a:cs typeface="Consolas" panose="020B0609020204030204" pitchFamily="49" charset="0"/>
              </a:rPr>
              <a:t>normalTex</a:t>
            </a:r>
            <a:r>
              <a:rPr lang="en-US" sz="1600" dirty="0">
                <a:solidFill>
                  <a:schemeClr val="bg1"/>
                </a:solidFill>
                <a:latin typeface="Consolas" panose="020B0609020204030204" pitchFamily="49" charset="0"/>
                <a:cs typeface="Consolas" panose="020B0609020204030204" pitchFamily="49" charset="0"/>
              </a:rPr>
              <a:t> = (texture(</a:t>
            </a:r>
            <a:r>
              <a:rPr lang="en-US" sz="1600" dirty="0" err="1">
                <a:solidFill>
                  <a:schemeClr val="bg1"/>
                </a:solidFill>
                <a:latin typeface="Consolas" panose="020B0609020204030204" pitchFamily="49" charset="0"/>
                <a:cs typeface="Consolas" panose="020B0609020204030204" pitchFamily="49" charset="0"/>
              </a:rPr>
              <a:t>ground_pebble_Nmap</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uv</a:t>
            </a:r>
            <a:r>
              <a:rPr lang="en-US" sz="1600" dirty="0">
                <a:solidFill>
                  <a:schemeClr val="bg1"/>
                </a:solidFill>
                <a:latin typeface="Consolas" panose="020B0609020204030204" pitchFamily="49" charset="0"/>
                <a:cs typeface="Consolas" panose="020B0609020204030204" pitchFamily="49" charset="0"/>
              </a:rPr>
              <a:t>).xyz - 0.5) * 2.0;</a:t>
            </a:r>
          </a:p>
          <a:p>
            <a:endParaRPr lang="en-US" sz="1600" dirty="0">
              <a:solidFill>
                <a:schemeClr val="bg1"/>
              </a:solidFill>
              <a:latin typeface="Consolas" panose="020B0609020204030204" pitchFamily="49" charset="0"/>
              <a:cs typeface="Consolas" panose="020B0609020204030204" pitchFamily="49" charset="0"/>
            </a:endParaRPr>
          </a:p>
          <a:p>
            <a:r>
              <a:rPr lang="en-US" sz="1600" dirty="0">
                <a:solidFill>
                  <a:schemeClr val="bg1"/>
                </a:solidFill>
                <a:latin typeface="Consolas" panose="020B0609020204030204" pitchFamily="49" charset="0"/>
                <a:cs typeface="Consolas" panose="020B0609020204030204" pitchFamily="49" charset="0"/>
              </a:rPr>
              <a:t>    vec3 normal = normalize(</a:t>
            </a:r>
            <a:r>
              <a:rPr lang="en-US" sz="1600" dirty="0" err="1">
                <a:solidFill>
                  <a:schemeClr val="bg1"/>
                </a:solidFill>
                <a:latin typeface="Consolas" panose="020B0609020204030204" pitchFamily="49" charset="0"/>
                <a:cs typeface="Consolas" panose="020B0609020204030204" pitchFamily="49" charset="0"/>
              </a:rPr>
              <a:t>normalTex.x</a:t>
            </a:r>
            <a:r>
              <a:rPr lang="en-US" sz="1600" dirty="0">
                <a:solidFill>
                  <a:schemeClr val="bg1"/>
                </a:solidFill>
                <a:latin typeface="Consolas" panose="020B0609020204030204" pitchFamily="49" charset="0"/>
                <a:cs typeface="Consolas" panose="020B0609020204030204" pitchFamily="49" charset="0"/>
              </a:rPr>
              <a:t> * </a:t>
            </a:r>
            <a:r>
              <a:rPr lang="en-US" sz="1600" dirty="0" err="1">
                <a:solidFill>
                  <a:schemeClr val="bg1"/>
                </a:solidFill>
                <a:latin typeface="Consolas" panose="020B0609020204030204" pitchFamily="49" charset="0"/>
                <a:cs typeface="Consolas" panose="020B0609020204030204" pitchFamily="49" charset="0"/>
              </a:rPr>
              <a:t>vTangent</a:t>
            </a:r>
            <a:r>
              <a:rPr lang="en-US" sz="1600" dirty="0">
                <a:solidFill>
                  <a:schemeClr val="bg1"/>
                </a:solidFill>
                <a:latin typeface="Consolas" panose="020B0609020204030204" pitchFamily="49" charset="0"/>
                <a:cs typeface="Consolas" panose="020B0609020204030204" pitchFamily="49" charset="0"/>
              </a:rPr>
              <a:t> + ...);</a:t>
            </a:r>
          </a:p>
          <a:p>
            <a:r>
              <a:rPr lang="en-US" sz="1600" dirty="0">
                <a:solidFill>
                  <a:schemeClr val="bg1"/>
                </a:solidFill>
                <a:latin typeface="Consolas" panose="020B0609020204030204" pitchFamily="49" charset="0"/>
                <a:cs typeface="Consolas" panose="020B0609020204030204" pitchFamily="49" charset="0"/>
              </a:rPr>
              <a:t>    float highlight = </a:t>
            </a:r>
            <a:r>
              <a:rPr lang="en-US" sz="1600" dirty="0" err="1">
                <a:solidFill>
                  <a:schemeClr val="bg1"/>
                </a:solidFill>
                <a:latin typeface="Consolas" panose="020B0609020204030204" pitchFamily="49" charset="0"/>
                <a:cs typeface="Consolas" panose="020B0609020204030204" pitchFamily="49" charset="0"/>
              </a:rPr>
              <a:t>ComputeHighlightPhong</a:t>
            </a:r>
            <a:r>
              <a:rPr lang="en-US" sz="1600" dirty="0">
                <a:solidFill>
                  <a:schemeClr val="bg1"/>
                </a:solidFill>
                <a:latin typeface="Consolas" panose="020B0609020204030204" pitchFamily="49" charset="0"/>
                <a:cs typeface="Consolas" panose="020B0609020204030204" pitchFamily="49" charset="0"/>
              </a:rPr>
              <a:t>(</a:t>
            </a:r>
            <a:r>
              <a:rPr lang="en-US" sz="1600" dirty="0" err="1">
                <a:solidFill>
                  <a:schemeClr val="bg1"/>
                </a:solidFill>
                <a:latin typeface="Consolas" panose="020B0609020204030204" pitchFamily="49" charset="0"/>
                <a:cs typeface="Consolas" panose="020B0609020204030204" pitchFamily="49" charset="0"/>
              </a:rPr>
              <a:t>lightDir</a:t>
            </a:r>
            <a:r>
              <a:rPr lang="en-US" sz="1600" dirty="0">
                <a:solidFill>
                  <a:schemeClr val="bg1"/>
                </a:solidFill>
                <a:latin typeface="Consolas" panose="020B0609020204030204" pitchFamily="49" charset="0"/>
                <a:cs typeface="Consolas" panose="020B0609020204030204" pitchFamily="49" charset="0"/>
              </a:rPr>
              <a:t>, normal, view, roughness, specular, metallic);</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a:t>
            </a:r>
          </a:p>
          <a:p>
            <a:r>
              <a:rPr lang="en-US" sz="1600" dirty="0">
                <a:solidFill>
                  <a:schemeClr val="bg1"/>
                </a:solidFill>
                <a:latin typeface="Consolas" panose="020B0609020204030204" pitchFamily="49" charset="0"/>
                <a:cs typeface="Consolas" panose="020B0609020204030204" pitchFamily="49" charset="0"/>
              </a:rPr>
              <a:t>    out vec4 </a:t>
            </a:r>
            <a:r>
              <a:rPr lang="en-US" sz="1600" dirty="0" err="1">
                <a:solidFill>
                  <a:schemeClr val="bg1"/>
                </a:solidFill>
                <a:latin typeface="Consolas" panose="020B0609020204030204" pitchFamily="49" charset="0"/>
                <a:cs typeface="Consolas" panose="020B0609020204030204" pitchFamily="49" charset="0"/>
              </a:rPr>
              <a:t>outputColor</a:t>
            </a:r>
            <a:r>
              <a:rPr lang="en-US" sz="1600" dirty="0">
                <a:solidFill>
                  <a:schemeClr val="bg1"/>
                </a:solidFill>
                <a:latin typeface="Consolas" panose="020B0609020204030204" pitchFamily="49" charset="0"/>
                <a:cs typeface="Consolas" panose="020B0609020204030204" pitchFamily="49" charset="0"/>
              </a:rPr>
              <a:t> = vec4(</a:t>
            </a:r>
            <a:r>
              <a:rPr lang="en-US" sz="1600" dirty="0" err="1">
                <a:solidFill>
                  <a:schemeClr val="bg1"/>
                </a:solidFill>
                <a:latin typeface="Consolas" panose="020B0609020204030204" pitchFamily="49" charset="0"/>
                <a:cs typeface="Consolas" panose="020B0609020204030204" pitchFamily="49" charset="0"/>
              </a:rPr>
              <a:t>lightColor</a:t>
            </a:r>
            <a:r>
              <a:rPr lang="en-US" sz="1600" dirty="0">
                <a:solidFill>
                  <a:schemeClr val="bg1"/>
                </a:solidFill>
                <a:latin typeface="Consolas" panose="020B0609020204030204" pitchFamily="49" charset="0"/>
                <a:cs typeface="Consolas" panose="020B0609020204030204" pitchFamily="49" charset="0"/>
              </a:rPr>
              <a:t> * (lambert + highlight), 1.0);</a:t>
            </a:r>
          </a:p>
          <a:p>
            <a:r>
              <a:rPr lang="en-US" sz="1600" dirty="0">
                <a:solidFill>
                  <a:schemeClr val="bg1"/>
                </a:solidFill>
                <a:latin typeface="Consolas" panose="020B0609020204030204" pitchFamily="49" charset="0"/>
                <a:cs typeface="Consolas" panose="020B0609020204030204" pitchFamily="49" charset="0"/>
              </a:rPr>
              <a:t>}</a:t>
            </a:r>
          </a:p>
        </p:txBody>
      </p:sp>
      <p:sp>
        <p:nvSpPr>
          <p:cNvPr id="5" name="Title 4"/>
          <p:cNvSpPr>
            <a:spLocks noGrp="1"/>
          </p:cNvSpPr>
          <p:nvPr/>
        </p:nvSpPr>
        <p:spPr>
          <a:xfrm>
            <a:off x="423901" y="84876"/>
            <a:ext cx="10996574"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A Shader is a data flow graph of components</a:t>
            </a:r>
          </a:p>
        </p:txBody>
      </p:sp>
      <p:pic>
        <p:nvPicPr>
          <p:cNvPr id="7" name="Picture 6"/>
          <p:cNvPicPr>
            <a:picLocks noChangeAspect="1"/>
          </p:cNvPicPr>
          <p:nvPr/>
        </p:nvPicPr>
        <p:blipFill>
          <a:blip r:embed="rId3"/>
          <a:stretch>
            <a:fillRect/>
          </a:stretch>
        </p:blipFill>
        <p:spPr>
          <a:xfrm>
            <a:off x="8302009" y="1061140"/>
            <a:ext cx="3181142" cy="3220548"/>
          </a:xfrm>
          <a:prstGeom prst="rect">
            <a:avLst/>
          </a:prstGeom>
        </p:spPr>
      </p:pic>
      <p:sp>
        <p:nvSpPr>
          <p:cNvPr id="4" name="Rectangle 3"/>
          <p:cNvSpPr/>
          <p:nvPr/>
        </p:nvSpPr>
        <p:spPr>
          <a:xfrm>
            <a:off x="937846" y="1774092"/>
            <a:ext cx="1531816" cy="32043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846" y="2516249"/>
            <a:ext cx="2891692" cy="32043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4739" y="3258406"/>
            <a:ext cx="1524000"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84738" y="3529019"/>
            <a:ext cx="1609969"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7846" y="4210615"/>
            <a:ext cx="1391139"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7845" y="4493714"/>
            <a:ext cx="1609969"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26122" y="4977009"/>
            <a:ext cx="1402863"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26121" y="5231045"/>
            <a:ext cx="1842409"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38031" y="5957334"/>
            <a:ext cx="1852246" cy="27061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984242" y="1562142"/>
            <a:ext cx="2495340" cy="954107"/>
          </a:xfrm>
          <a:prstGeom prst="rect">
            <a:avLst/>
          </a:prstGeom>
          <a:noFill/>
        </p:spPr>
        <p:txBody>
          <a:bodyPr wrap="square" rtlCol="0">
            <a:spAutoFit/>
          </a:bodyPr>
          <a:lstStyle/>
          <a:p>
            <a:pPr algn="ctr"/>
            <a:r>
              <a:rPr lang="en-US" sz="2800" b="1" dirty="0">
                <a:solidFill>
                  <a:schemeClr val="accent1"/>
                </a:solidFill>
              </a:rPr>
              <a:t>Shader Component</a:t>
            </a:r>
          </a:p>
        </p:txBody>
      </p:sp>
    </p:spTree>
    <p:extLst>
      <p:ext uri="{BB962C8B-B14F-4D97-AF65-F5344CB8AC3E}">
        <p14:creationId xmlns:p14="http://schemas.microsoft.com/office/powerpoint/2010/main" val="277806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4" grpId="0" animBg="1"/>
      <p:bldP spid="15" grpId="0" animBg="1"/>
      <p:bldP spid="16" grpId="0" animBg="1"/>
      <p:bldP spid="17"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3543" y="-373534"/>
            <a:ext cx="12499108" cy="7231534"/>
          </a:xfrm>
          <a:prstGeom prst="rect">
            <a:avLst/>
          </a:prstGeom>
        </p:spPr>
      </p:pic>
      <p:sp>
        <p:nvSpPr>
          <p:cNvPr id="2" name="Title 1"/>
          <p:cNvSpPr>
            <a:spLocks noGrp="1"/>
          </p:cNvSpPr>
          <p:nvPr>
            <p:ph type="title"/>
          </p:nvPr>
        </p:nvSpPr>
        <p:spPr>
          <a:xfrm>
            <a:off x="106374" y="5457515"/>
            <a:ext cx="11228293" cy="1325563"/>
          </a:xfrm>
        </p:spPr>
        <p:txBody>
          <a:bodyPr/>
          <a:lstStyle/>
          <a:p>
            <a:r>
              <a:rPr lang="en-US" dirty="0"/>
              <a:t>Example 1: Water Rendering via Ray Marching</a:t>
            </a:r>
          </a:p>
        </p:txBody>
      </p:sp>
    </p:spTree>
    <p:extLst>
      <p:ext uri="{BB962C8B-B14F-4D97-AF65-F5344CB8AC3E}">
        <p14:creationId xmlns:p14="http://schemas.microsoft.com/office/powerpoint/2010/main" val="3944235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6577" y="1277883"/>
            <a:ext cx="11305722" cy="5262979"/>
          </a:xfrm>
          <a:prstGeom prst="rect">
            <a:avLst/>
          </a:prstGeom>
        </p:spPr>
        <p:txBody>
          <a:bodyPr wrap="square">
            <a:spAutoFit/>
          </a:bodyPr>
          <a:lst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a:lstStyle>
          <a:p>
            <a:r>
              <a:rPr lang="en-US" sz="1600" dirty="0" err="1">
                <a:solidFill>
                  <a:schemeClr val="tx1">
                    <a:lumMod val="50000"/>
                    <a:lumOff val="50000"/>
                  </a:schemeClr>
                </a:solidFill>
                <a:latin typeface="Consolas" panose="020B0609020204030204" pitchFamily="49" charset="0"/>
                <a:cs typeface="Consolas" panose="020B0609020204030204" pitchFamily="49" charset="0"/>
              </a:rPr>
              <a:t>shader</a:t>
            </a:r>
            <a:r>
              <a:rPr lang="en-US" sz="1600" dirty="0">
                <a:solidFill>
                  <a:schemeClr val="tx1">
                    <a:lumMod val="50000"/>
                    <a:lumOff val="50000"/>
                  </a:schemeClr>
                </a:solidFill>
                <a:latin typeface="Consolas" panose="020B0609020204030204" pitchFamily="49" charset="0"/>
                <a:cs typeface="Consolas" panose="020B0609020204030204" pitchFamily="49" charset="0"/>
              </a:rPr>
              <a:t>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DemoShader</a:t>
            </a:r>
            <a:endParaRPr lang="en-US" sz="1600" dirty="0">
              <a:solidFill>
                <a:schemeClr val="tx1">
                  <a:lumMod val="50000"/>
                  <a:lumOff val="50000"/>
                </a:schemeClr>
              </a:solidFill>
              <a:latin typeface="Consolas" panose="020B0609020204030204" pitchFamily="49" charset="0"/>
              <a:cs typeface="Consolas" panose="020B0609020204030204" pitchFamily="49" charset="0"/>
            </a:endParaRPr>
          </a:p>
          <a:p>
            <a:r>
              <a:rPr lang="en-US" sz="1600" dirty="0">
                <a:solidFill>
                  <a:schemeClr val="tx1">
                    <a:lumMod val="50000"/>
                    <a:lumOff val="50000"/>
                  </a:schemeClr>
                </a:solidFill>
                <a:latin typeface="Consolas" panose="020B0609020204030204" pitchFamily="49" charset="0"/>
                <a:cs typeface="Consolas" panose="020B0609020204030204" pitchFamily="49" charset="0"/>
              </a:rPr>
              <a:t>{</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vec3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vert_pos</a:t>
            </a:r>
            <a:r>
              <a:rPr lang="en-US" sz="1600" dirty="0">
                <a:solidFill>
                  <a:schemeClr val="tx1">
                    <a:lumMod val="50000"/>
                    <a:lumOff val="50000"/>
                  </a:schemeClr>
                </a:solidFill>
                <a:latin typeface="Consolas" panose="020B0609020204030204" pitchFamily="49" charset="0"/>
                <a:cs typeface="Consolas" panose="020B0609020204030204" pitchFamily="49" charset="0"/>
              </a:rPr>
              <a:t>;</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endParaRPr lang="en-US" sz="1600" dirty="0">
              <a:solidFill>
                <a:schemeClr val="tx1">
                  <a:lumMod val="50000"/>
                  <a:lumOff val="50000"/>
                </a:schemeClr>
              </a:solidFill>
              <a:latin typeface="Consolas" panose="020B0609020204030204" pitchFamily="49" charset="0"/>
              <a:cs typeface="Consolas" panose="020B0609020204030204" pitchFamily="49" charset="0"/>
            </a:endParaRPr>
          </a:p>
          <a:p>
            <a:r>
              <a:rPr lang="en-US" sz="1600" dirty="0">
                <a:solidFill>
                  <a:schemeClr val="tx1">
                    <a:lumMod val="50000"/>
                    <a:lumOff val="50000"/>
                  </a:schemeClr>
                </a:solidFill>
                <a:latin typeface="Consolas" panose="020B0609020204030204" pitchFamily="49" charset="0"/>
                <a:cs typeface="Consolas" panose="020B0609020204030204" pitchFamily="49" charset="0"/>
              </a:rPr>
              <a:t>    mat4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viewProjectionMatrix</a:t>
            </a:r>
            <a:r>
              <a:rPr lang="en-US" sz="1600" dirty="0">
                <a:solidFill>
                  <a:schemeClr val="tx1">
                    <a:lumMod val="50000"/>
                    <a:lumOff val="50000"/>
                  </a:schemeClr>
                </a:solidFill>
                <a:latin typeface="Consolas" panose="020B0609020204030204" pitchFamily="49" charset="0"/>
                <a:cs typeface="Consolas" panose="020B0609020204030204" pitchFamily="49" charset="0"/>
              </a:rPr>
              <a:t>;</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vec4 position =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modelMatrix</a:t>
            </a:r>
            <a:r>
              <a:rPr lang="en-US" sz="1600" dirty="0">
                <a:solidFill>
                  <a:schemeClr val="tx1">
                    <a:lumMod val="50000"/>
                    <a:lumOff val="50000"/>
                  </a:schemeClr>
                </a:solidFill>
                <a:latin typeface="Consolas" panose="020B0609020204030204" pitchFamily="49" charset="0"/>
                <a:cs typeface="Consolas" panose="020B0609020204030204" pitchFamily="49" charset="0"/>
              </a:rPr>
              <a:t> * vec4(</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vert_pos</a:t>
            </a:r>
            <a:r>
              <a:rPr lang="en-US" sz="1600" dirty="0">
                <a:solidFill>
                  <a:schemeClr val="tx1">
                    <a:lumMod val="50000"/>
                    <a:lumOff val="50000"/>
                  </a:schemeClr>
                </a:solidFill>
                <a:latin typeface="Consolas" panose="020B0609020204030204" pitchFamily="49" charset="0"/>
                <a:cs typeface="Consolas" panose="020B0609020204030204" pitchFamily="49" charset="0"/>
              </a:rPr>
              <a:t>, 1.0);</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vec4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projCoord</a:t>
            </a:r>
            <a:r>
              <a:rPr lang="en-US" sz="1600" dirty="0">
                <a:solidFill>
                  <a:schemeClr val="tx1">
                    <a:lumMod val="50000"/>
                    <a:lumOff val="50000"/>
                  </a:schemeClr>
                </a:solidFill>
                <a:latin typeface="Consolas" panose="020B0609020204030204" pitchFamily="49" charset="0"/>
                <a:cs typeface="Consolas" panose="020B0609020204030204" pitchFamily="49" charset="0"/>
              </a:rPr>
              <a:t> =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viewProjectionMatrix</a:t>
            </a:r>
            <a:r>
              <a:rPr lang="en-US" sz="1600" dirty="0">
                <a:solidFill>
                  <a:schemeClr val="tx1">
                    <a:lumMod val="50000"/>
                    <a:lumOff val="50000"/>
                  </a:schemeClr>
                </a:solidFill>
                <a:latin typeface="Consolas" panose="020B0609020204030204" pitchFamily="49" charset="0"/>
                <a:cs typeface="Consolas" panose="020B0609020204030204" pitchFamily="49" charset="0"/>
              </a:rPr>
              <a:t> * position;</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vec3 albedo = texture(</a:t>
            </a:r>
            <a:r>
              <a:rPr lang="en-US" sz="1600" dirty="0" err="1">
                <a:solidFill>
                  <a:schemeClr val="tx1">
                    <a:lumMod val="50000"/>
                    <a:lumOff val="50000"/>
                  </a:schemeClr>
                </a:solidFill>
                <a:latin typeface="Consolas" panose="020B0609020204030204" pitchFamily="49" charset="0"/>
                <a:cs typeface="Consolas" panose="020B0609020204030204" pitchFamily="49" charset="0"/>
              </a:rPr>
              <a:t>ground_pebble_map</a:t>
            </a:r>
            <a:r>
              <a:rPr lang="en-US" sz="1600" dirty="0">
                <a:solidFill>
                  <a:schemeClr val="tx1">
                    <a:lumMod val="50000"/>
                    <a:lumOff val="50000"/>
                  </a:schemeClr>
                </a:solidFill>
                <a:latin typeface="Consolas" panose="020B0609020204030204" pitchFamily="49" charset="0"/>
                <a:cs typeface="Consolas" panose="020B0609020204030204" pitchFamily="49" charset="0"/>
              </a:rPr>
              <a:t>,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uv</a:t>
            </a:r>
            <a:r>
              <a:rPr lang="en-US" sz="1600" dirty="0">
                <a:solidFill>
                  <a:schemeClr val="tx1">
                    <a:lumMod val="50000"/>
                    <a:lumOff val="50000"/>
                  </a:schemeClr>
                </a:solidFill>
                <a:latin typeface="Consolas" panose="020B0609020204030204" pitchFamily="49" charset="0"/>
                <a:cs typeface="Consolas" panose="020B0609020204030204" pitchFamily="49" charset="0"/>
              </a:rPr>
              <a:t>).xyz;</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vec3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normalTex</a:t>
            </a:r>
            <a:r>
              <a:rPr lang="en-US" sz="1600" dirty="0">
                <a:solidFill>
                  <a:schemeClr val="tx1">
                    <a:lumMod val="50000"/>
                    <a:lumOff val="50000"/>
                  </a:schemeClr>
                </a:solidFill>
                <a:latin typeface="Consolas" panose="020B0609020204030204" pitchFamily="49" charset="0"/>
                <a:cs typeface="Consolas" panose="020B0609020204030204" pitchFamily="49" charset="0"/>
              </a:rPr>
              <a:t> = (texture(</a:t>
            </a:r>
            <a:r>
              <a:rPr lang="en-US" sz="1600" dirty="0" err="1">
                <a:solidFill>
                  <a:schemeClr val="tx1">
                    <a:lumMod val="50000"/>
                    <a:lumOff val="50000"/>
                  </a:schemeClr>
                </a:solidFill>
                <a:latin typeface="Consolas" panose="020B0609020204030204" pitchFamily="49" charset="0"/>
                <a:cs typeface="Consolas" panose="020B0609020204030204" pitchFamily="49" charset="0"/>
              </a:rPr>
              <a:t>ground_pebble_Nmap</a:t>
            </a:r>
            <a:r>
              <a:rPr lang="en-US" sz="1600" dirty="0">
                <a:solidFill>
                  <a:schemeClr val="tx1">
                    <a:lumMod val="50000"/>
                    <a:lumOff val="50000"/>
                  </a:schemeClr>
                </a:solidFill>
                <a:latin typeface="Consolas" panose="020B0609020204030204" pitchFamily="49" charset="0"/>
                <a:cs typeface="Consolas" panose="020B0609020204030204" pitchFamily="49" charset="0"/>
              </a:rPr>
              <a:t>,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uv</a:t>
            </a:r>
            <a:r>
              <a:rPr lang="en-US" sz="1600" dirty="0">
                <a:solidFill>
                  <a:schemeClr val="tx1">
                    <a:lumMod val="50000"/>
                    <a:lumOff val="50000"/>
                  </a:schemeClr>
                </a:solidFill>
                <a:latin typeface="Consolas" panose="020B0609020204030204" pitchFamily="49" charset="0"/>
                <a:cs typeface="Consolas" panose="020B0609020204030204" pitchFamily="49" charset="0"/>
              </a:rPr>
              <a:t>).xyz - 0.5) * 2.0;</a:t>
            </a:r>
          </a:p>
          <a:p>
            <a:endParaRPr lang="en-US" sz="1600" dirty="0">
              <a:solidFill>
                <a:schemeClr val="tx1">
                  <a:lumMod val="50000"/>
                  <a:lumOff val="50000"/>
                </a:schemeClr>
              </a:solidFill>
              <a:latin typeface="Consolas" panose="020B0609020204030204" pitchFamily="49" charset="0"/>
              <a:cs typeface="Consolas" panose="020B0609020204030204" pitchFamily="49" charset="0"/>
            </a:endParaRPr>
          </a:p>
          <a:p>
            <a:r>
              <a:rPr lang="en-US" sz="1600" dirty="0">
                <a:solidFill>
                  <a:schemeClr val="tx1">
                    <a:lumMod val="50000"/>
                    <a:lumOff val="50000"/>
                  </a:schemeClr>
                </a:solidFill>
                <a:latin typeface="Consolas" panose="020B0609020204030204" pitchFamily="49" charset="0"/>
                <a:cs typeface="Consolas" panose="020B0609020204030204" pitchFamily="49" charset="0"/>
              </a:rPr>
              <a:t>    vec3 normal = normalize(</a:t>
            </a:r>
            <a:r>
              <a:rPr lang="en-US" sz="1600" dirty="0" err="1">
                <a:solidFill>
                  <a:schemeClr val="tx1">
                    <a:lumMod val="50000"/>
                    <a:lumOff val="50000"/>
                  </a:schemeClr>
                </a:solidFill>
                <a:latin typeface="Consolas" panose="020B0609020204030204" pitchFamily="49" charset="0"/>
                <a:cs typeface="Consolas" panose="020B0609020204030204" pitchFamily="49" charset="0"/>
              </a:rPr>
              <a:t>normalTex.x</a:t>
            </a:r>
            <a:r>
              <a:rPr lang="en-US" sz="1600" dirty="0">
                <a:solidFill>
                  <a:schemeClr val="tx1">
                    <a:lumMod val="50000"/>
                    <a:lumOff val="50000"/>
                  </a:schemeClr>
                </a:solidFill>
                <a:latin typeface="Consolas" panose="020B0609020204030204" pitchFamily="49" charset="0"/>
                <a:cs typeface="Consolas" panose="020B0609020204030204" pitchFamily="49" charset="0"/>
              </a:rPr>
              <a:t> *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vTangent</a:t>
            </a:r>
            <a:r>
              <a:rPr lang="en-US" sz="1600" dirty="0">
                <a:solidFill>
                  <a:schemeClr val="tx1">
                    <a:lumMod val="50000"/>
                    <a:lumOff val="50000"/>
                  </a:schemeClr>
                </a:solidFill>
                <a:latin typeface="Consolas" panose="020B0609020204030204" pitchFamily="49" charset="0"/>
                <a:cs typeface="Consolas" panose="020B0609020204030204" pitchFamily="49" charset="0"/>
              </a:rPr>
              <a:t> +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float highlight =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ComputeHighlightPhong</a:t>
            </a:r>
            <a:r>
              <a:rPr lang="en-US" sz="1600" dirty="0">
                <a:solidFill>
                  <a:schemeClr val="tx1">
                    <a:lumMod val="50000"/>
                    <a:lumOff val="50000"/>
                  </a:schemeClr>
                </a:solidFill>
                <a:latin typeface="Consolas" panose="020B0609020204030204" pitchFamily="49" charset="0"/>
                <a:cs typeface="Consolas" panose="020B0609020204030204" pitchFamily="49" charset="0"/>
              </a:rPr>
              <a:t>(</a:t>
            </a:r>
            <a:r>
              <a:rPr lang="en-US" sz="1600" dirty="0" err="1">
                <a:solidFill>
                  <a:schemeClr val="tx1">
                    <a:lumMod val="50000"/>
                    <a:lumOff val="50000"/>
                  </a:schemeClr>
                </a:solidFill>
                <a:latin typeface="Consolas" panose="020B0609020204030204" pitchFamily="49" charset="0"/>
                <a:cs typeface="Consolas" panose="020B0609020204030204" pitchFamily="49" charset="0"/>
              </a:rPr>
              <a:t>lightDir</a:t>
            </a:r>
            <a:r>
              <a:rPr lang="en-US" sz="1600" dirty="0">
                <a:solidFill>
                  <a:schemeClr val="tx1">
                    <a:lumMod val="50000"/>
                    <a:lumOff val="50000"/>
                  </a:schemeClr>
                </a:solidFill>
                <a:latin typeface="Consolas" panose="020B0609020204030204" pitchFamily="49" charset="0"/>
                <a:cs typeface="Consolas" panose="020B0609020204030204" pitchFamily="49" charset="0"/>
              </a:rPr>
              <a:t>, normal, view, roughness, specular, metallic);</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    out vec4 </a:t>
            </a:r>
            <a:r>
              <a:rPr lang="en-US" sz="1600" dirty="0" err="1">
                <a:solidFill>
                  <a:schemeClr val="tx1">
                    <a:lumMod val="50000"/>
                    <a:lumOff val="50000"/>
                  </a:schemeClr>
                </a:solidFill>
                <a:latin typeface="Consolas" panose="020B0609020204030204" pitchFamily="49" charset="0"/>
                <a:cs typeface="Consolas" panose="020B0609020204030204" pitchFamily="49" charset="0"/>
              </a:rPr>
              <a:t>outputColor</a:t>
            </a:r>
            <a:r>
              <a:rPr lang="en-US" sz="1600" dirty="0">
                <a:solidFill>
                  <a:schemeClr val="tx1">
                    <a:lumMod val="50000"/>
                    <a:lumOff val="50000"/>
                  </a:schemeClr>
                </a:solidFill>
                <a:latin typeface="Consolas" panose="020B0609020204030204" pitchFamily="49" charset="0"/>
                <a:cs typeface="Consolas" panose="020B0609020204030204" pitchFamily="49" charset="0"/>
              </a:rPr>
              <a:t> = vec4(</a:t>
            </a:r>
            <a:r>
              <a:rPr lang="en-US" sz="1600" dirty="0" err="1">
                <a:solidFill>
                  <a:schemeClr val="tx1">
                    <a:lumMod val="50000"/>
                    <a:lumOff val="50000"/>
                  </a:schemeClr>
                </a:solidFill>
                <a:latin typeface="Consolas" panose="020B0609020204030204" pitchFamily="49" charset="0"/>
                <a:cs typeface="Consolas" panose="020B0609020204030204" pitchFamily="49" charset="0"/>
              </a:rPr>
              <a:t>lightColor</a:t>
            </a:r>
            <a:r>
              <a:rPr lang="en-US" sz="1600" dirty="0">
                <a:solidFill>
                  <a:schemeClr val="tx1">
                    <a:lumMod val="50000"/>
                    <a:lumOff val="50000"/>
                  </a:schemeClr>
                </a:solidFill>
                <a:latin typeface="Consolas" panose="020B0609020204030204" pitchFamily="49" charset="0"/>
                <a:cs typeface="Consolas" panose="020B0609020204030204" pitchFamily="49" charset="0"/>
              </a:rPr>
              <a:t> * (lambert + highlight), 1.0);</a:t>
            </a:r>
          </a:p>
          <a:p>
            <a:r>
              <a:rPr lang="en-US" sz="1600" dirty="0">
                <a:solidFill>
                  <a:schemeClr val="tx1">
                    <a:lumMod val="50000"/>
                    <a:lumOff val="50000"/>
                  </a:schemeClr>
                </a:solidFill>
                <a:latin typeface="Consolas" panose="020B0609020204030204" pitchFamily="49" charset="0"/>
                <a:cs typeface="Consolas" panose="020B0609020204030204" pitchFamily="49" charset="0"/>
              </a:rPr>
              <a:t>}</a:t>
            </a:r>
          </a:p>
        </p:txBody>
      </p:sp>
      <p:sp>
        <p:nvSpPr>
          <p:cNvPr id="5" name="Title 4"/>
          <p:cNvSpPr>
            <a:spLocks noGrp="1"/>
          </p:cNvSpPr>
          <p:nvPr/>
        </p:nvSpPr>
        <p:spPr>
          <a:xfrm>
            <a:off x="423901" y="84876"/>
            <a:ext cx="10996574"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A Shader is a data flow graph of components</a:t>
            </a:r>
          </a:p>
        </p:txBody>
      </p:sp>
      <p:pic>
        <p:nvPicPr>
          <p:cNvPr id="7" name="Picture 6"/>
          <p:cNvPicPr>
            <a:picLocks noChangeAspect="1"/>
          </p:cNvPicPr>
          <p:nvPr/>
        </p:nvPicPr>
        <p:blipFill>
          <a:blip r:embed="rId3"/>
          <a:stretch>
            <a:fillRect/>
          </a:stretch>
        </p:blipFill>
        <p:spPr>
          <a:xfrm>
            <a:off x="8302009" y="1061140"/>
            <a:ext cx="3181142" cy="3220548"/>
          </a:xfrm>
          <a:prstGeom prst="rect">
            <a:avLst/>
          </a:prstGeom>
        </p:spPr>
      </p:pic>
      <p:sp>
        <p:nvSpPr>
          <p:cNvPr id="4" name="Rectangle 3"/>
          <p:cNvSpPr/>
          <p:nvPr/>
        </p:nvSpPr>
        <p:spPr>
          <a:xfrm>
            <a:off x="937846" y="1774092"/>
            <a:ext cx="1531816" cy="320431"/>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846" y="2516249"/>
            <a:ext cx="2891692" cy="320431"/>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4739" y="3258406"/>
            <a:ext cx="1524000"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84738" y="3529019"/>
            <a:ext cx="1609969"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37846" y="4210615"/>
            <a:ext cx="1391139"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7845" y="4493714"/>
            <a:ext cx="1609969"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26122" y="4977009"/>
            <a:ext cx="1402863"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26121" y="5231045"/>
            <a:ext cx="1842409"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38031" y="5957334"/>
            <a:ext cx="1852246" cy="27061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352953" y="1277883"/>
            <a:ext cx="6791464" cy="4950063"/>
          </a:xfrm>
          <a:prstGeom prst="rect">
            <a:avLst/>
          </a:prstGeom>
          <a:solidFill>
            <a:schemeClr val="tx1">
              <a:lumMod val="85000"/>
              <a:lumOff val="15000"/>
            </a:schemeClr>
          </a:solidFill>
          <a:ln>
            <a:solidFill>
              <a:schemeClr val="bg1">
                <a:lumMod val="50000"/>
              </a:schemeClr>
            </a:solid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90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Compiler needs to know when to evaluate a component</a:t>
            </a:r>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75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Compiler needs to know when to evaluate a component</a:t>
            </a:r>
          </a:p>
        </p:txBody>
      </p:sp>
      <p:sp>
        <p:nvSpPr>
          <p:cNvPr id="3" name="Rectangle 2"/>
          <p:cNvSpPr/>
          <p:nvPr/>
        </p:nvSpPr>
        <p:spPr>
          <a:xfrm>
            <a:off x="62073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275702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136020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147246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2" name="Rectangle 21"/>
          <p:cNvSpPr/>
          <p:nvPr/>
        </p:nvSpPr>
        <p:spPr>
          <a:xfrm>
            <a:off x="507925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23" name="Rectangle 22"/>
          <p:cNvSpPr/>
          <p:nvPr/>
        </p:nvSpPr>
        <p:spPr>
          <a:xfrm>
            <a:off x="343100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4" name="Rectangle 23"/>
          <p:cNvSpPr/>
          <p:nvPr/>
        </p:nvSpPr>
        <p:spPr>
          <a:xfrm>
            <a:off x="341553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25" name="Rectangle 24"/>
          <p:cNvSpPr/>
          <p:nvPr/>
        </p:nvSpPr>
        <p:spPr>
          <a:xfrm>
            <a:off x="343100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445433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130782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61891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093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12572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11112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548073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12795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71691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0647" y="365125"/>
            <a:ext cx="11228293" cy="1060475"/>
          </a:xfrm>
        </p:spPr>
        <p:txBody>
          <a:bodyPr>
            <a:normAutofit fontScale="90000"/>
          </a:bodyPr>
          <a:lstStyle/>
          <a:p>
            <a:r>
              <a:rPr lang="en-US" dirty="0"/>
              <a:t>Pipeline definition: tells the compiler how to generate shader code</a:t>
            </a:r>
          </a:p>
        </p:txBody>
      </p:sp>
      <p:sp>
        <p:nvSpPr>
          <p:cNvPr id="4" name="Slide Number Placeholder 3"/>
          <p:cNvSpPr>
            <a:spLocks noGrp="1"/>
          </p:cNvSpPr>
          <p:nvPr>
            <p:ph type="sldNum" sz="quarter" idx="4294967295"/>
          </p:nvPr>
        </p:nvSpPr>
        <p:spPr>
          <a:xfrm>
            <a:off x="9448800" y="6356350"/>
            <a:ext cx="2743200" cy="365125"/>
          </a:xfrm>
        </p:spPr>
        <p:txBody>
          <a:bodyPr/>
          <a:lstStyle/>
          <a:p>
            <a:fld id="{EDC81C2D-6F19-4340-8B93-CD84E84C54F2}" type="slidenum">
              <a:rPr lang="en-US" smtClean="0"/>
              <a:t>23</a:t>
            </a:fld>
            <a:endParaRPr lang="en-US"/>
          </a:p>
        </p:txBody>
      </p:sp>
      <p:sp>
        <p:nvSpPr>
          <p:cNvPr id="12" name="Rectangle 11"/>
          <p:cNvSpPr/>
          <p:nvPr/>
        </p:nvSpPr>
        <p:spPr>
          <a:xfrm>
            <a:off x="4091169" y="3018630"/>
            <a:ext cx="1404000" cy="7625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vs</a:t>
            </a:r>
          </a:p>
        </p:txBody>
      </p:sp>
      <p:sp>
        <p:nvSpPr>
          <p:cNvPr id="13" name="Rectangle 12"/>
          <p:cNvSpPr/>
          <p:nvPr/>
        </p:nvSpPr>
        <p:spPr>
          <a:xfrm>
            <a:off x="6283964" y="3005490"/>
            <a:ext cx="1472400" cy="775710"/>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fs</a:t>
            </a:r>
          </a:p>
        </p:txBody>
      </p:sp>
    </p:spTree>
    <p:extLst>
      <p:ext uri="{BB962C8B-B14F-4D97-AF65-F5344CB8AC3E}">
        <p14:creationId xmlns:p14="http://schemas.microsoft.com/office/powerpoint/2010/main" val="2406946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0647" y="365125"/>
            <a:ext cx="11228293" cy="1060475"/>
          </a:xfrm>
        </p:spPr>
        <p:txBody>
          <a:bodyPr>
            <a:normAutofit fontScale="90000"/>
          </a:bodyPr>
          <a:lstStyle/>
          <a:p>
            <a:r>
              <a:rPr lang="en-US" dirty="0"/>
              <a:t>Pipeline definition: tells the compiler how to generate shader code</a:t>
            </a:r>
          </a:p>
        </p:txBody>
      </p:sp>
      <p:sp>
        <p:nvSpPr>
          <p:cNvPr id="4" name="Slide Number Placeholder 3"/>
          <p:cNvSpPr>
            <a:spLocks noGrp="1"/>
          </p:cNvSpPr>
          <p:nvPr>
            <p:ph type="sldNum" sz="quarter" idx="4294967295"/>
          </p:nvPr>
        </p:nvSpPr>
        <p:spPr>
          <a:xfrm>
            <a:off x="9448800" y="6356350"/>
            <a:ext cx="2743200" cy="365125"/>
          </a:xfrm>
        </p:spPr>
        <p:txBody>
          <a:bodyPr/>
          <a:lstStyle/>
          <a:p>
            <a:fld id="{EDC81C2D-6F19-4340-8B93-CD84E84C54F2}" type="slidenum">
              <a:rPr lang="en-US" smtClean="0"/>
              <a:t>24</a:t>
            </a:fld>
            <a:endParaRPr lang="en-US"/>
          </a:p>
        </p:txBody>
      </p:sp>
      <p:sp>
        <p:nvSpPr>
          <p:cNvPr id="8" name="Rectangle 7"/>
          <p:cNvSpPr/>
          <p:nvPr/>
        </p:nvSpPr>
        <p:spPr>
          <a:xfrm>
            <a:off x="583569" y="5040630"/>
            <a:ext cx="1404000" cy="7625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Vertex Shading</a:t>
            </a:r>
          </a:p>
        </p:txBody>
      </p:sp>
      <p:sp>
        <p:nvSpPr>
          <p:cNvPr id="9" name="Rectangle 8"/>
          <p:cNvSpPr/>
          <p:nvPr/>
        </p:nvSpPr>
        <p:spPr>
          <a:xfrm>
            <a:off x="3013964" y="5027490"/>
            <a:ext cx="1472400" cy="775710"/>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Fragment Shading</a:t>
            </a:r>
          </a:p>
        </p:txBody>
      </p:sp>
      <p:cxnSp>
        <p:nvCxnSpPr>
          <p:cNvPr id="10" name="Straight Arrow Connector 9"/>
          <p:cNvCxnSpPr/>
          <p:nvPr/>
        </p:nvCxnSpPr>
        <p:spPr>
          <a:xfrm>
            <a:off x="2247330" y="5395926"/>
            <a:ext cx="547034" cy="0"/>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20247" y="4827470"/>
            <a:ext cx="4201200" cy="118888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091169" y="3018630"/>
            <a:ext cx="1404000" cy="7625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vs</a:t>
            </a:r>
          </a:p>
        </p:txBody>
      </p:sp>
      <p:sp>
        <p:nvSpPr>
          <p:cNvPr id="13" name="Rectangle 12"/>
          <p:cNvSpPr/>
          <p:nvPr/>
        </p:nvSpPr>
        <p:spPr>
          <a:xfrm>
            <a:off x="6283964" y="3005490"/>
            <a:ext cx="1472400" cy="775710"/>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fs</a:t>
            </a:r>
          </a:p>
        </p:txBody>
      </p:sp>
      <p:cxnSp>
        <p:nvCxnSpPr>
          <p:cNvPr id="14" name="Straight Arrow Connector 13"/>
          <p:cNvCxnSpPr/>
          <p:nvPr/>
        </p:nvCxnSpPr>
        <p:spPr>
          <a:xfrm>
            <a:off x="5625330" y="3366726"/>
            <a:ext cx="547034" cy="0"/>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862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0647" y="365125"/>
            <a:ext cx="11228293" cy="1060475"/>
          </a:xfrm>
        </p:spPr>
        <p:txBody>
          <a:bodyPr>
            <a:normAutofit/>
          </a:bodyPr>
          <a:lstStyle/>
          <a:p>
            <a:r>
              <a:rPr lang="en-US" dirty="0"/>
              <a:t>External inputs are defined in input worlds</a:t>
            </a:r>
          </a:p>
        </p:txBody>
      </p:sp>
      <p:sp>
        <p:nvSpPr>
          <p:cNvPr id="4" name="Slide Number Placeholder 3"/>
          <p:cNvSpPr>
            <a:spLocks noGrp="1"/>
          </p:cNvSpPr>
          <p:nvPr>
            <p:ph type="sldNum" sz="quarter" idx="4294967295"/>
          </p:nvPr>
        </p:nvSpPr>
        <p:spPr>
          <a:xfrm>
            <a:off x="9448800" y="6356350"/>
            <a:ext cx="2743200" cy="365125"/>
          </a:xfrm>
        </p:spPr>
        <p:txBody>
          <a:bodyPr/>
          <a:lstStyle/>
          <a:p>
            <a:fld id="{EDC81C2D-6F19-4340-8B93-CD84E84C54F2}" type="slidenum">
              <a:rPr lang="en-US" smtClean="0"/>
              <a:t>25</a:t>
            </a:fld>
            <a:endParaRPr lang="en-US"/>
          </a:p>
        </p:txBody>
      </p:sp>
      <p:sp>
        <p:nvSpPr>
          <p:cNvPr id="12" name="Rectangle 11"/>
          <p:cNvSpPr/>
          <p:nvPr/>
        </p:nvSpPr>
        <p:spPr>
          <a:xfrm>
            <a:off x="4091169" y="3018630"/>
            <a:ext cx="1404000" cy="76257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vs</a:t>
            </a:r>
          </a:p>
        </p:txBody>
      </p:sp>
      <p:sp>
        <p:nvSpPr>
          <p:cNvPr id="13" name="Rectangle 12"/>
          <p:cNvSpPr/>
          <p:nvPr/>
        </p:nvSpPr>
        <p:spPr>
          <a:xfrm>
            <a:off x="6283964" y="3005490"/>
            <a:ext cx="1472400" cy="775710"/>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fs</a:t>
            </a:r>
          </a:p>
        </p:txBody>
      </p:sp>
      <p:cxnSp>
        <p:nvCxnSpPr>
          <p:cNvPr id="14" name="Straight Arrow Connector 13"/>
          <p:cNvCxnSpPr/>
          <p:nvPr/>
        </p:nvCxnSpPr>
        <p:spPr>
          <a:xfrm>
            <a:off x="5625330" y="3366726"/>
            <a:ext cx="547034" cy="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110904" y="2231249"/>
            <a:ext cx="2282400" cy="583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meshVertex</a:t>
            </a:r>
            <a:endParaRPr lang="en-US" dirty="0"/>
          </a:p>
        </p:txBody>
      </p:sp>
      <p:sp>
        <p:nvSpPr>
          <p:cNvPr id="15" name="Rectangle 14"/>
          <p:cNvSpPr/>
          <p:nvPr/>
        </p:nvSpPr>
        <p:spPr>
          <a:xfrm>
            <a:off x="1106130" y="1466572"/>
            <a:ext cx="2282400" cy="583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viewUniform</a:t>
            </a:r>
            <a:endParaRPr lang="en-US" dirty="0"/>
          </a:p>
        </p:txBody>
      </p:sp>
      <p:cxnSp>
        <p:nvCxnSpPr>
          <p:cNvPr id="16" name="Straight Connector 15"/>
          <p:cNvCxnSpPr/>
          <p:nvPr/>
        </p:nvCxnSpPr>
        <p:spPr>
          <a:xfrm>
            <a:off x="3492000" y="2522849"/>
            <a:ext cx="1238400"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92000" y="1684800"/>
            <a:ext cx="3456000"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989600" y="1677600"/>
            <a:ext cx="0" cy="12096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948000" y="1657350"/>
            <a:ext cx="0" cy="122985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730400" y="2495550"/>
            <a:ext cx="0" cy="39165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95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the multi-resolution rendering pipeline</a:t>
            </a:r>
          </a:p>
        </p:txBody>
      </p:sp>
      <p:sp>
        <p:nvSpPr>
          <p:cNvPr id="16" name="Rectangle 15"/>
          <p:cNvSpPr/>
          <p:nvPr/>
        </p:nvSpPr>
        <p:spPr>
          <a:xfrm>
            <a:off x="2406376" y="3582290"/>
            <a:ext cx="2253600" cy="609600"/>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world “</a:t>
            </a:r>
            <a:r>
              <a:rPr lang="en-US" dirty="0" err="1">
                <a:ln w="0"/>
                <a:solidFill>
                  <a:schemeClr val="bg1"/>
                </a:solidFill>
                <a:effectLst>
                  <a:outerShdw blurRad="38100" dist="19050" dir="2700000" algn="tl" rotWithShape="0">
                    <a:schemeClr val="dk1">
                      <a:alpha val="40000"/>
                    </a:schemeClr>
                  </a:outerShdw>
                </a:effectLst>
              </a:rPr>
              <a:t>lowResVS</a:t>
            </a:r>
            <a:r>
              <a:rPr lang="en-US" dirty="0">
                <a:ln w="0"/>
                <a:solidFill>
                  <a:schemeClr val="bg1"/>
                </a:solidFill>
                <a:effectLst>
                  <a:outerShdw blurRad="38100" dist="19050" dir="2700000" algn="tl" rotWithShape="0">
                    <a:schemeClr val="dk1">
                      <a:alpha val="40000"/>
                    </a:schemeClr>
                  </a:outerShdw>
                </a:effectLst>
              </a:rPr>
              <a:t>”</a:t>
            </a:r>
          </a:p>
        </p:txBody>
      </p:sp>
      <p:sp>
        <p:nvSpPr>
          <p:cNvPr id="17" name="Rectangle 16"/>
          <p:cNvSpPr/>
          <p:nvPr/>
        </p:nvSpPr>
        <p:spPr>
          <a:xfrm>
            <a:off x="5175275" y="3582290"/>
            <a:ext cx="2161923" cy="609600"/>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world “</a:t>
            </a:r>
            <a:r>
              <a:rPr lang="en-US" dirty="0" err="1">
                <a:ln w="0"/>
                <a:solidFill>
                  <a:schemeClr val="bg1"/>
                </a:solidFill>
                <a:effectLst>
                  <a:outerShdw blurRad="38100" dist="19050" dir="2700000" algn="tl" rotWithShape="0">
                    <a:schemeClr val="dk1">
                      <a:alpha val="40000"/>
                    </a:schemeClr>
                  </a:outerShdw>
                </a:effectLst>
              </a:rPr>
              <a:t>lowResFS</a:t>
            </a:r>
            <a:r>
              <a:rPr lang="en-US" dirty="0">
                <a:ln w="0"/>
                <a:solidFill>
                  <a:schemeClr val="bg1"/>
                </a:solidFill>
                <a:effectLst>
                  <a:outerShdw blurRad="38100" dist="19050" dir="2700000" algn="tl" rotWithShape="0">
                    <a:schemeClr val="dk1">
                      <a:alpha val="40000"/>
                    </a:schemeClr>
                  </a:outerShdw>
                </a:effectLst>
              </a:rPr>
              <a:t>”</a:t>
            </a:r>
          </a:p>
        </p:txBody>
      </p:sp>
      <p:sp>
        <p:nvSpPr>
          <p:cNvPr id="18" name="Rectangle 17"/>
          <p:cNvSpPr/>
          <p:nvPr/>
        </p:nvSpPr>
        <p:spPr>
          <a:xfrm>
            <a:off x="7852496" y="3582290"/>
            <a:ext cx="1376235" cy="609600"/>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world “vs”</a:t>
            </a:r>
          </a:p>
        </p:txBody>
      </p:sp>
      <p:sp>
        <p:nvSpPr>
          <p:cNvPr id="19" name="Rectangle 18"/>
          <p:cNvSpPr/>
          <p:nvPr/>
        </p:nvSpPr>
        <p:spPr>
          <a:xfrm>
            <a:off x="9744030" y="3582290"/>
            <a:ext cx="1328978" cy="609600"/>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world “fs”</a:t>
            </a:r>
          </a:p>
        </p:txBody>
      </p:sp>
      <p:sp>
        <p:nvSpPr>
          <p:cNvPr id="20" name="Rectangle 19"/>
          <p:cNvSpPr/>
          <p:nvPr/>
        </p:nvSpPr>
        <p:spPr>
          <a:xfrm>
            <a:off x="596230" y="2620540"/>
            <a:ext cx="2282400" cy="43790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world “</a:t>
            </a:r>
            <a:r>
              <a:rPr lang="en-US" dirty="0" err="1"/>
              <a:t>meshVertex</a:t>
            </a:r>
            <a:r>
              <a:rPr lang="en-US" dirty="0"/>
              <a:t>”</a:t>
            </a:r>
          </a:p>
        </p:txBody>
      </p:sp>
      <p:sp>
        <p:nvSpPr>
          <p:cNvPr id="21" name="ViewUniform"/>
          <p:cNvSpPr/>
          <p:nvPr/>
        </p:nvSpPr>
        <p:spPr>
          <a:xfrm>
            <a:off x="596230" y="1985463"/>
            <a:ext cx="2282400" cy="43790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world “</a:t>
            </a:r>
            <a:r>
              <a:rPr lang="en-US" dirty="0" err="1"/>
              <a:t>viewUniform</a:t>
            </a:r>
            <a:r>
              <a:rPr lang="en-US" dirty="0"/>
              <a:t>”</a:t>
            </a:r>
          </a:p>
        </p:txBody>
      </p:sp>
      <p:cxnSp>
        <p:nvCxnSpPr>
          <p:cNvPr id="22" name="Straight Arrow Connector 21"/>
          <p:cNvCxnSpPr/>
          <p:nvPr/>
        </p:nvCxnSpPr>
        <p:spPr>
          <a:xfrm>
            <a:off x="4711463" y="3868420"/>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429778" y="3871640"/>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281378" y="3868420"/>
            <a:ext cx="386576" cy="0"/>
          </a:xfrm>
          <a:prstGeom prst="straightConnector1">
            <a:avLst/>
          </a:prstGeom>
          <a:ln w="571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271200" y="4191890"/>
            <a:ext cx="0" cy="403923"/>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71200" y="4564800"/>
            <a:ext cx="4327200"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0598400" y="4191890"/>
            <a:ext cx="0" cy="403923"/>
          </a:xfrm>
          <a:prstGeom prst="straightConnector1">
            <a:avLst/>
          </a:prstGeom>
          <a:ln w="571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52000" y="2203200"/>
            <a:ext cx="7545600"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80800" y="2858400"/>
            <a:ext cx="5421600"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402400" y="2828925"/>
            <a:ext cx="0" cy="612675"/>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558000" y="2858400"/>
            <a:ext cx="0" cy="5832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932663" y="2203200"/>
            <a:ext cx="0" cy="12384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230663" y="2203200"/>
            <a:ext cx="0" cy="12384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679863" y="2203200"/>
            <a:ext cx="0" cy="12384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0497600" y="2171700"/>
            <a:ext cx="0" cy="1269900"/>
          </a:xfrm>
          <a:prstGeom prst="straightConnector1">
            <a:avLst/>
          </a:prstGeom>
          <a:ln w="571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16200000">
            <a:off x="4657945" y="2468746"/>
            <a:ext cx="427684" cy="4930822"/>
          </a:xfrm>
          <a:prstGeom prst="leftBrac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16200000">
            <a:off x="9211727" y="3358466"/>
            <a:ext cx="429768" cy="3220514"/>
          </a:xfrm>
          <a:prstGeom prst="leftBrac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7514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Compiling shader graph against a pipeline</a:t>
            </a:r>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494239" y="5854290"/>
            <a:ext cx="1111531" cy="396721"/>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lowResVS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29" name="Rectangle 28"/>
          <p:cNvSpPr/>
          <p:nvPr/>
        </p:nvSpPr>
        <p:spPr>
          <a:xfrm>
            <a:off x="2941121" y="5854290"/>
            <a:ext cx="1131854" cy="396721"/>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lowResFS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39" name="Rectangle 38"/>
          <p:cNvSpPr/>
          <p:nvPr/>
        </p:nvSpPr>
        <p:spPr>
          <a:xfrm>
            <a:off x="4403072" y="5854290"/>
            <a:ext cx="623324" cy="396721"/>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 vs</a:t>
            </a:r>
          </a:p>
        </p:txBody>
      </p:sp>
      <p:sp>
        <p:nvSpPr>
          <p:cNvPr id="40" name="Rectangle 39"/>
          <p:cNvSpPr/>
          <p:nvPr/>
        </p:nvSpPr>
        <p:spPr>
          <a:xfrm>
            <a:off x="5419620" y="5854290"/>
            <a:ext cx="656340" cy="396721"/>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fs</a:t>
            </a:r>
          </a:p>
        </p:txBody>
      </p:sp>
      <p:sp>
        <p:nvSpPr>
          <p:cNvPr id="41" name="Rectangle 40"/>
          <p:cNvSpPr/>
          <p:nvPr/>
        </p:nvSpPr>
        <p:spPr>
          <a:xfrm>
            <a:off x="294707" y="5274114"/>
            <a:ext cx="1151784" cy="28498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meshVertex</a:t>
            </a:r>
            <a:endParaRPr lang="en-US" sz="1200" dirty="0"/>
          </a:p>
        </p:txBody>
      </p:sp>
      <p:sp>
        <p:nvSpPr>
          <p:cNvPr id="42" name="ViewUniform"/>
          <p:cNvSpPr/>
          <p:nvPr/>
        </p:nvSpPr>
        <p:spPr>
          <a:xfrm>
            <a:off x="311278" y="4860813"/>
            <a:ext cx="1135213" cy="28498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 </a:t>
            </a:r>
            <a:r>
              <a:rPr lang="en-US" sz="1200" dirty="0" err="1"/>
              <a:t>viewUniform</a:t>
            </a:r>
            <a:endParaRPr lang="en-US" sz="1200" dirty="0"/>
          </a:p>
        </p:txBody>
      </p:sp>
      <p:cxnSp>
        <p:nvCxnSpPr>
          <p:cNvPr id="43" name="Straight Arrow Connector 42"/>
          <p:cNvCxnSpPr/>
          <p:nvPr/>
        </p:nvCxnSpPr>
        <p:spPr>
          <a:xfrm>
            <a:off x="2639277"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127972" y="6042595"/>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532"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467935" y="6251011"/>
            <a:ext cx="0" cy="26286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467935" y="6493696"/>
            <a:ext cx="232608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5794015" y="6251011"/>
            <a:ext cx="0" cy="26286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4239" y="5002515"/>
            <a:ext cx="429977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12982" y="5428910"/>
            <a:ext cx="3098113"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611095" y="5409728"/>
            <a:ext cx="0" cy="398722"/>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888617" y="5428910"/>
            <a:ext cx="0" cy="3795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132443" y="5002514"/>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467935" y="5002513"/>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2020" y="5006759"/>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772141" y="5002513"/>
            <a:ext cx="0" cy="786776"/>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673475" y="1632282"/>
            <a:ext cx="187325" cy="19340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5824791" y="1632282"/>
            <a:ext cx="187325" cy="19340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561709"/>
            <a:ext cx="187325" cy="193402"/>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6764"/>
            <a:ext cx="187325" cy="193402"/>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513779" y="5528126"/>
            <a:ext cx="187325" cy="193402"/>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59336"/>
            <a:ext cx="187325" cy="193402"/>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24391"/>
            <a:ext cx="187325" cy="193402"/>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ViewUniform"/>
          <p:cNvSpPr/>
          <p:nvPr/>
        </p:nvSpPr>
        <p:spPr>
          <a:xfrm>
            <a:off x="6409005" y="2600188"/>
            <a:ext cx="187325" cy="193402"/>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ViewUniform"/>
          <p:cNvSpPr/>
          <p:nvPr/>
        </p:nvSpPr>
        <p:spPr>
          <a:xfrm>
            <a:off x="6407020" y="2842383"/>
            <a:ext cx="187325" cy="193402"/>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ViewUniform"/>
          <p:cNvSpPr/>
          <p:nvPr/>
        </p:nvSpPr>
        <p:spPr>
          <a:xfrm>
            <a:off x="6631200" y="2601539"/>
            <a:ext cx="187325" cy="193402"/>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629215" y="2843734"/>
            <a:ext cx="187325" cy="193402"/>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2" name="ViewUniform"/>
          <p:cNvSpPr/>
          <p:nvPr/>
        </p:nvSpPr>
        <p:spPr>
          <a:xfrm>
            <a:off x="6469249" y="3589113"/>
            <a:ext cx="187325" cy="193402"/>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3" name="ViewUniform"/>
          <p:cNvSpPr/>
          <p:nvPr/>
        </p:nvSpPr>
        <p:spPr>
          <a:xfrm>
            <a:off x="6467264" y="3831308"/>
            <a:ext cx="187325" cy="193402"/>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4" name="ViewUniform"/>
          <p:cNvSpPr/>
          <p:nvPr/>
        </p:nvSpPr>
        <p:spPr>
          <a:xfrm>
            <a:off x="6691444" y="3590464"/>
            <a:ext cx="187325" cy="193402"/>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ViewUniform"/>
          <p:cNvSpPr/>
          <p:nvPr/>
        </p:nvSpPr>
        <p:spPr>
          <a:xfrm>
            <a:off x="6689459" y="3832659"/>
            <a:ext cx="187325" cy="193402"/>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6" name="ViewUniform"/>
          <p:cNvSpPr/>
          <p:nvPr/>
        </p:nvSpPr>
        <p:spPr>
          <a:xfrm>
            <a:off x="8160334" y="3587762"/>
            <a:ext cx="187325" cy="193402"/>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ViewUniform"/>
          <p:cNvSpPr/>
          <p:nvPr/>
        </p:nvSpPr>
        <p:spPr>
          <a:xfrm>
            <a:off x="8158349" y="3829957"/>
            <a:ext cx="187325" cy="193402"/>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8" name="ViewUniform"/>
          <p:cNvSpPr/>
          <p:nvPr/>
        </p:nvSpPr>
        <p:spPr>
          <a:xfrm>
            <a:off x="8382529" y="3589113"/>
            <a:ext cx="187325" cy="193402"/>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9" name="ViewUniform"/>
          <p:cNvSpPr/>
          <p:nvPr/>
        </p:nvSpPr>
        <p:spPr>
          <a:xfrm>
            <a:off x="8380544" y="3831308"/>
            <a:ext cx="187325" cy="193402"/>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0" name="ViewUniform"/>
          <p:cNvSpPr/>
          <p:nvPr/>
        </p:nvSpPr>
        <p:spPr>
          <a:xfrm>
            <a:off x="6512083" y="4517239"/>
            <a:ext cx="187325" cy="193402"/>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1" name="ViewUniform"/>
          <p:cNvSpPr/>
          <p:nvPr/>
        </p:nvSpPr>
        <p:spPr>
          <a:xfrm>
            <a:off x="6510098" y="4759434"/>
            <a:ext cx="187325" cy="193402"/>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2" name="ViewUniform"/>
          <p:cNvSpPr/>
          <p:nvPr/>
        </p:nvSpPr>
        <p:spPr>
          <a:xfrm>
            <a:off x="6734278" y="4518590"/>
            <a:ext cx="187325" cy="193402"/>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3" name="ViewUniform"/>
          <p:cNvSpPr/>
          <p:nvPr/>
        </p:nvSpPr>
        <p:spPr>
          <a:xfrm>
            <a:off x="6732293" y="4760785"/>
            <a:ext cx="187325" cy="193402"/>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9531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76" name="ViewUniform"/>
          <p:cNvSpPr/>
          <p:nvPr/>
        </p:nvSpPr>
        <p:spPr>
          <a:xfrm>
            <a:off x="8160334" y="3587762"/>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ViewUniform"/>
          <p:cNvSpPr/>
          <p:nvPr/>
        </p:nvSpPr>
        <p:spPr>
          <a:xfrm>
            <a:off x="8158349" y="3829957"/>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9" name="ViewUniform"/>
          <p:cNvSpPr/>
          <p:nvPr/>
        </p:nvSpPr>
        <p:spPr>
          <a:xfrm>
            <a:off x="8380544" y="3831308"/>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389334" y="3434328"/>
            <a:ext cx="1770941" cy="769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Placement choices = overloaded component definitions</a:t>
            </a:r>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494239" y="5854290"/>
            <a:ext cx="1111531" cy="396721"/>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lowResVS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29" name="Rectangle 28"/>
          <p:cNvSpPr/>
          <p:nvPr/>
        </p:nvSpPr>
        <p:spPr>
          <a:xfrm>
            <a:off x="2941121" y="5854290"/>
            <a:ext cx="1131854" cy="396721"/>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lowResFS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39" name="Rectangle 38"/>
          <p:cNvSpPr/>
          <p:nvPr/>
        </p:nvSpPr>
        <p:spPr>
          <a:xfrm>
            <a:off x="4403072" y="5854290"/>
            <a:ext cx="623324" cy="396721"/>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 vs</a:t>
            </a:r>
          </a:p>
        </p:txBody>
      </p:sp>
      <p:sp>
        <p:nvSpPr>
          <p:cNvPr id="40" name="Rectangle 39"/>
          <p:cNvSpPr/>
          <p:nvPr/>
        </p:nvSpPr>
        <p:spPr>
          <a:xfrm>
            <a:off x="5419620" y="5854290"/>
            <a:ext cx="656340" cy="396721"/>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fs</a:t>
            </a:r>
          </a:p>
        </p:txBody>
      </p:sp>
      <p:sp>
        <p:nvSpPr>
          <p:cNvPr id="41" name="Rectangle 40"/>
          <p:cNvSpPr/>
          <p:nvPr/>
        </p:nvSpPr>
        <p:spPr>
          <a:xfrm>
            <a:off x="294707" y="5274114"/>
            <a:ext cx="1151784" cy="28498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meshVertex</a:t>
            </a:r>
            <a:endParaRPr lang="en-US" sz="1200" dirty="0"/>
          </a:p>
        </p:txBody>
      </p:sp>
      <p:sp>
        <p:nvSpPr>
          <p:cNvPr id="42" name="ViewUniform"/>
          <p:cNvSpPr/>
          <p:nvPr/>
        </p:nvSpPr>
        <p:spPr>
          <a:xfrm>
            <a:off x="311278" y="4860813"/>
            <a:ext cx="1135213" cy="28498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 </a:t>
            </a:r>
            <a:r>
              <a:rPr lang="en-US" sz="1200" dirty="0" err="1"/>
              <a:t>viewUniform</a:t>
            </a:r>
            <a:endParaRPr lang="en-US" sz="1200" dirty="0"/>
          </a:p>
        </p:txBody>
      </p:sp>
      <p:cxnSp>
        <p:nvCxnSpPr>
          <p:cNvPr id="43" name="Straight Arrow Connector 42"/>
          <p:cNvCxnSpPr/>
          <p:nvPr/>
        </p:nvCxnSpPr>
        <p:spPr>
          <a:xfrm>
            <a:off x="2639277"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127972" y="6042595"/>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532"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467935" y="6251011"/>
            <a:ext cx="0" cy="26286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467935" y="6493696"/>
            <a:ext cx="232608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5794015" y="6251011"/>
            <a:ext cx="0" cy="26286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4239" y="5002515"/>
            <a:ext cx="429977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12982" y="5428910"/>
            <a:ext cx="3098113"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611095" y="5409728"/>
            <a:ext cx="0" cy="398722"/>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888617" y="5428910"/>
            <a:ext cx="0" cy="3795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132443" y="5002514"/>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467935" y="5002513"/>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2020" y="5006759"/>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772141" y="5002513"/>
            <a:ext cx="0" cy="786776"/>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673475" y="1632282"/>
            <a:ext cx="187325" cy="19340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5824791" y="1632282"/>
            <a:ext cx="187325" cy="19340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56170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676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513779" y="5528126"/>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59336"/>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24391"/>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ViewUniform"/>
          <p:cNvSpPr/>
          <p:nvPr/>
        </p:nvSpPr>
        <p:spPr>
          <a:xfrm>
            <a:off x="6409005" y="2600188"/>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ViewUniform"/>
          <p:cNvSpPr/>
          <p:nvPr/>
        </p:nvSpPr>
        <p:spPr>
          <a:xfrm>
            <a:off x="6407020" y="2842383"/>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ViewUniform"/>
          <p:cNvSpPr/>
          <p:nvPr/>
        </p:nvSpPr>
        <p:spPr>
          <a:xfrm>
            <a:off x="6631200" y="2601539"/>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629215" y="2843734"/>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2" name="ViewUniform"/>
          <p:cNvSpPr/>
          <p:nvPr/>
        </p:nvSpPr>
        <p:spPr>
          <a:xfrm>
            <a:off x="6469249" y="3589113"/>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3" name="ViewUniform"/>
          <p:cNvSpPr/>
          <p:nvPr/>
        </p:nvSpPr>
        <p:spPr>
          <a:xfrm>
            <a:off x="6467264" y="3831308"/>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4" name="ViewUniform"/>
          <p:cNvSpPr/>
          <p:nvPr/>
        </p:nvSpPr>
        <p:spPr>
          <a:xfrm>
            <a:off x="6691444" y="3590464"/>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ViewUniform"/>
          <p:cNvSpPr/>
          <p:nvPr/>
        </p:nvSpPr>
        <p:spPr>
          <a:xfrm>
            <a:off x="6689459" y="3832659"/>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8" name="ViewUniform"/>
          <p:cNvSpPr/>
          <p:nvPr/>
        </p:nvSpPr>
        <p:spPr>
          <a:xfrm>
            <a:off x="8382529" y="3589113"/>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0" name="ViewUniform"/>
          <p:cNvSpPr/>
          <p:nvPr/>
        </p:nvSpPr>
        <p:spPr>
          <a:xfrm>
            <a:off x="6512083" y="451723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1" name="ViewUniform"/>
          <p:cNvSpPr/>
          <p:nvPr/>
        </p:nvSpPr>
        <p:spPr>
          <a:xfrm>
            <a:off x="6510098" y="475943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2" name="ViewUniform"/>
          <p:cNvSpPr/>
          <p:nvPr/>
        </p:nvSpPr>
        <p:spPr>
          <a:xfrm>
            <a:off x="6734278" y="4518590"/>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3" name="ViewUniform"/>
          <p:cNvSpPr/>
          <p:nvPr/>
        </p:nvSpPr>
        <p:spPr>
          <a:xfrm>
            <a:off x="6732293" y="4760785"/>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 name="TextBox 3"/>
          <p:cNvSpPr txBox="1"/>
          <p:nvPr/>
        </p:nvSpPr>
        <p:spPr>
          <a:xfrm>
            <a:off x="8053240" y="3577663"/>
            <a:ext cx="1918666" cy="1077218"/>
          </a:xfrm>
          <a:prstGeom prst="rect">
            <a:avLst/>
          </a:prstGeom>
          <a:solidFill>
            <a:schemeClr val="tx1">
              <a:lumMod val="65000"/>
              <a:lumOff val="35000"/>
            </a:schemeClr>
          </a:solidFill>
          <a:ln>
            <a:solidFill>
              <a:schemeClr val="bg1">
                <a:lumMod val="75000"/>
              </a:schemeClr>
            </a:solidFill>
          </a:ln>
          <a:effectLst>
            <a:outerShdw blurRad="63500" sx="102000" sy="102000" algn="ctr" rotWithShape="0">
              <a:prstClr val="black">
                <a:alpha val="40000"/>
              </a:prstClr>
            </a:outerShdw>
          </a:effectLst>
        </p:spPr>
        <p:txBody>
          <a:bodyPr wrap="square" rtlCol="0">
            <a:spAutoFit/>
          </a:bodyPr>
          <a:lstStyle/>
          <a:p>
            <a:r>
              <a:rPr lang="en-US" sz="1600" dirty="0" err="1">
                <a:solidFill>
                  <a:schemeClr val="bg1"/>
                </a:solidFill>
                <a:latin typeface="Consolas" panose="020B0609020204030204" pitchFamily="49" charset="0"/>
              </a:rPr>
              <a:t>normal@lowResVS</a:t>
            </a:r>
            <a:endParaRPr lang="en-US" sz="1600" dirty="0">
              <a:solidFill>
                <a:schemeClr val="bg1"/>
              </a:solidFill>
              <a:latin typeface="Consolas" panose="020B0609020204030204" pitchFamily="49" charset="0"/>
            </a:endParaRPr>
          </a:p>
          <a:p>
            <a:r>
              <a:rPr lang="en-US" sz="1600" dirty="0" err="1">
                <a:solidFill>
                  <a:schemeClr val="bg1"/>
                </a:solidFill>
                <a:latin typeface="Consolas" panose="020B0609020204030204" pitchFamily="49" charset="0"/>
              </a:rPr>
              <a:t>normal@lowResFS</a:t>
            </a:r>
            <a:endParaRPr lang="en-US" sz="1600" dirty="0">
              <a:solidFill>
                <a:schemeClr val="bg1"/>
              </a:solidFill>
              <a:latin typeface="Consolas" panose="020B0609020204030204" pitchFamily="49" charset="0"/>
            </a:endParaRPr>
          </a:p>
          <a:p>
            <a:r>
              <a:rPr lang="en-US" sz="1600" dirty="0" err="1">
                <a:solidFill>
                  <a:schemeClr val="bg1"/>
                </a:solidFill>
                <a:latin typeface="Consolas" panose="020B0609020204030204" pitchFamily="49" charset="0"/>
              </a:rPr>
              <a:t>normal@vs</a:t>
            </a:r>
            <a:endParaRPr lang="en-US" sz="1600" dirty="0">
              <a:solidFill>
                <a:schemeClr val="bg1"/>
              </a:solidFill>
              <a:latin typeface="Consolas" panose="020B0609020204030204" pitchFamily="49" charset="0"/>
            </a:endParaRPr>
          </a:p>
          <a:p>
            <a:r>
              <a:rPr lang="en-US" sz="1600" dirty="0" err="1">
                <a:solidFill>
                  <a:schemeClr val="bg1"/>
                </a:solidFill>
                <a:latin typeface="Consolas" panose="020B0609020204030204" pitchFamily="49" charset="0"/>
              </a:rPr>
              <a:t>normal@fs</a:t>
            </a:r>
            <a:endParaRPr 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573131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76" name="ViewUniform"/>
          <p:cNvSpPr/>
          <p:nvPr/>
        </p:nvSpPr>
        <p:spPr>
          <a:xfrm>
            <a:off x="8160334" y="3587762"/>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ViewUniform"/>
          <p:cNvSpPr/>
          <p:nvPr/>
        </p:nvSpPr>
        <p:spPr>
          <a:xfrm>
            <a:off x="8158349" y="3829957"/>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9" name="ViewUniform"/>
          <p:cNvSpPr/>
          <p:nvPr/>
        </p:nvSpPr>
        <p:spPr>
          <a:xfrm>
            <a:off x="8380544" y="3831308"/>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389334" y="3434328"/>
            <a:ext cx="1770941" cy="769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3200" b="1" dirty="0">
                <a:solidFill>
                  <a:schemeClr val="bg1"/>
                </a:solidFill>
              </a:rPr>
              <a:t>Placement choices = overloaded component definitions</a:t>
            </a:r>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494239" y="5854290"/>
            <a:ext cx="1111531" cy="396721"/>
          </a:xfrm>
          <a:prstGeom prst="rect">
            <a:avLst/>
          </a:prstGeom>
          <a:solidFill>
            <a:schemeClr val="bg2">
              <a:lumMod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lowResVS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29" name="Rectangle 28"/>
          <p:cNvSpPr/>
          <p:nvPr/>
        </p:nvSpPr>
        <p:spPr>
          <a:xfrm>
            <a:off x="2941121" y="5854290"/>
            <a:ext cx="1131854" cy="396721"/>
          </a:xfrm>
          <a:prstGeom prst="rect">
            <a:avLst/>
          </a:prstGeom>
          <a:solidFill>
            <a:schemeClr val="accent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n w="0"/>
                <a:solidFill>
                  <a:schemeClr val="bg1"/>
                </a:solidFill>
                <a:effectLst>
                  <a:outerShdw blurRad="38100" dist="19050" dir="2700000" algn="tl" rotWithShape="0">
                    <a:schemeClr val="dk1">
                      <a:alpha val="40000"/>
                    </a:schemeClr>
                  </a:outerShdw>
                </a:effectLst>
              </a:rPr>
              <a:t>lowResFS</a:t>
            </a:r>
            <a:endParaRPr lang="en-US" sz="1200" dirty="0">
              <a:ln w="0"/>
              <a:solidFill>
                <a:schemeClr val="bg1"/>
              </a:solidFill>
              <a:effectLst>
                <a:outerShdw blurRad="38100" dist="19050" dir="2700000" algn="tl" rotWithShape="0">
                  <a:schemeClr val="dk1">
                    <a:alpha val="40000"/>
                  </a:schemeClr>
                </a:outerShdw>
              </a:effectLst>
            </a:endParaRPr>
          </a:p>
        </p:txBody>
      </p:sp>
      <p:sp>
        <p:nvSpPr>
          <p:cNvPr id="39" name="Rectangle 38"/>
          <p:cNvSpPr/>
          <p:nvPr/>
        </p:nvSpPr>
        <p:spPr>
          <a:xfrm>
            <a:off x="4403072" y="5854290"/>
            <a:ext cx="623324" cy="396721"/>
          </a:xfrm>
          <a:prstGeom prst="rect">
            <a:avLst/>
          </a:prstGeom>
          <a:solidFill>
            <a:schemeClr val="accent2">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 vs</a:t>
            </a:r>
          </a:p>
        </p:txBody>
      </p:sp>
      <p:sp>
        <p:nvSpPr>
          <p:cNvPr id="40" name="Rectangle 39"/>
          <p:cNvSpPr/>
          <p:nvPr/>
        </p:nvSpPr>
        <p:spPr>
          <a:xfrm>
            <a:off x="5419620" y="5854290"/>
            <a:ext cx="656340" cy="396721"/>
          </a:xfrm>
          <a:prstGeom prst="rect">
            <a:avLst/>
          </a:prstGeom>
          <a:solidFill>
            <a:schemeClr val="accent5">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bg1"/>
                </a:solidFill>
                <a:effectLst>
                  <a:outerShdw blurRad="38100" dist="19050" dir="2700000" algn="tl" rotWithShape="0">
                    <a:schemeClr val="dk1">
                      <a:alpha val="40000"/>
                    </a:schemeClr>
                  </a:outerShdw>
                </a:effectLst>
              </a:rPr>
              <a:t>fs</a:t>
            </a:r>
          </a:p>
        </p:txBody>
      </p:sp>
      <p:sp>
        <p:nvSpPr>
          <p:cNvPr id="41" name="Rectangle 40"/>
          <p:cNvSpPr/>
          <p:nvPr/>
        </p:nvSpPr>
        <p:spPr>
          <a:xfrm>
            <a:off x="294707" y="5274114"/>
            <a:ext cx="1151784" cy="28498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a:t>meshVertex</a:t>
            </a:r>
            <a:endParaRPr lang="en-US" sz="1200" dirty="0"/>
          </a:p>
        </p:txBody>
      </p:sp>
      <p:sp>
        <p:nvSpPr>
          <p:cNvPr id="42" name="ViewUniform"/>
          <p:cNvSpPr/>
          <p:nvPr/>
        </p:nvSpPr>
        <p:spPr>
          <a:xfrm>
            <a:off x="311278" y="4860813"/>
            <a:ext cx="1135213" cy="28498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 </a:t>
            </a:r>
            <a:r>
              <a:rPr lang="en-US" sz="1200" dirty="0" err="1"/>
              <a:t>viewUniform</a:t>
            </a:r>
            <a:endParaRPr lang="en-US" sz="1200" dirty="0"/>
          </a:p>
        </p:txBody>
      </p:sp>
      <p:cxnSp>
        <p:nvCxnSpPr>
          <p:cNvPr id="43" name="Straight Arrow Connector 42"/>
          <p:cNvCxnSpPr/>
          <p:nvPr/>
        </p:nvCxnSpPr>
        <p:spPr>
          <a:xfrm>
            <a:off x="2639277"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127972" y="6042595"/>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18532" y="6040500"/>
            <a:ext cx="251579"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467935" y="6251011"/>
            <a:ext cx="0" cy="262868"/>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467935" y="6493696"/>
            <a:ext cx="232608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5794015" y="6251011"/>
            <a:ext cx="0" cy="262868"/>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94239" y="5002515"/>
            <a:ext cx="4299776"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12982" y="5428910"/>
            <a:ext cx="3098113"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611095" y="5409728"/>
            <a:ext cx="0" cy="398722"/>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888617" y="5428910"/>
            <a:ext cx="0" cy="37954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132443" y="5002514"/>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467935" y="5002513"/>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52020" y="5006759"/>
            <a:ext cx="0" cy="80593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772141" y="5002513"/>
            <a:ext cx="0" cy="786776"/>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673475" y="1632282"/>
            <a:ext cx="187325" cy="19340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5824791" y="1632282"/>
            <a:ext cx="187325" cy="19340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56170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676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513779" y="5528126"/>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59336"/>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24391"/>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ViewUniform"/>
          <p:cNvSpPr/>
          <p:nvPr/>
        </p:nvSpPr>
        <p:spPr>
          <a:xfrm>
            <a:off x="6409005" y="2600188"/>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ViewUniform"/>
          <p:cNvSpPr/>
          <p:nvPr/>
        </p:nvSpPr>
        <p:spPr>
          <a:xfrm>
            <a:off x="6407020" y="2842383"/>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ViewUniform"/>
          <p:cNvSpPr/>
          <p:nvPr/>
        </p:nvSpPr>
        <p:spPr>
          <a:xfrm>
            <a:off x="6631200" y="2601539"/>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629215" y="2843734"/>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2" name="ViewUniform"/>
          <p:cNvSpPr/>
          <p:nvPr/>
        </p:nvSpPr>
        <p:spPr>
          <a:xfrm>
            <a:off x="6469249" y="3589113"/>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3" name="ViewUniform"/>
          <p:cNvSpPr/>
          <p:nvPr/>
        </p:nvSpPr>
        <p:spPr>
          <a:xfrm>
            <a:off x="6467264" y="3831308"/>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4" name="ViewUniform"/>
          <p:cNvSpPr/>
          <p:nvPr/>
        </p:nvSpPr>
        <p:spPr>
          <a:xfrm>
            <a:off x="6691444" y="3590464"/>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ViewUniform"/>
          <p:cNvSpPr/>
          <p:nvPr/>
        </p:nvSpPr>
        <p:spPr>
          <a:xfrm>
            <a:off x="6689459" y="3832659"/>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8" name="ViewUniform"/>
          <p:cNvSpPr/>
          <p:nvPr/>
        </p:nvSpPr>
        <p:spPr>
          <a:xfrm>
            <a:off x="8382529" y="3589113"/>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0" name="ViewUniform"/>
          <p:cNvSpPr/>
          <p:nvPr/>
        </p:nvSpPr>
        <p:spPr>
          <a:xfrm>
            <a:off x="6512083" y="451723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1" name="ViewUniform"/>
          <p:cNvSpPr/>
          <p:nvPr/>
        </p:nvSpPr>
        <p:spPr>
          <a:xfrm>
            <a:off x="6510098" y="475943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2" name="ViewUniform"/>
          <p:cNvSpPr/>
          <p:nvPr/>
        </p:nvSpPr>
        <p:spPr>
          <a:xfrm>
            <a:off x="6734278" y="4518590"/>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3" name="ViewUniform"/>
          <p:cNvSpPr/>
          <p:nvPr/>
        </p:nvSpPr>
        <p:spPr>
          <a:xfrm>
            <a:off x="6732293" y="4760785"/>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 name="TextBox 3"/>
          <p:cNvSpPr txBox="1"/>
          <p:nvPr/>
        </p:nvSpPr>
        <p:spPr>
          <a:xfrm>
            <a:off x="8053240" y="3577663"/>
            <a:ext cx="1918666" cy="1077218"/>
          </a:xfrm>
          <a:prstGeom prst="rect">
            <a:avLst/>
          </a:prstGeom>
          <a:solidFill>
            <a:schemeClr val="tx1">
              <a:lumMod val="65000"/>
              <a:lumOff val="35000"/>
            </a:schemeClr>
          </a:solidFill>
          <a:ln>
            <a:solidFill>
              <a:schemeClr val="bg1">
                <a:lumMod val="75000"/>
              </a:schemeClr>
            </a:solidFill>
          </a:ln>
          <a:effectLst>
            <a:outerShdw blurRad="63500" sx="102000" sy="102000" algn="ctr" rotWithShape="0">
              <a:prstClr val="black">
                <a:alpha val="40000"/>
              </a:prstClr>
            </a:outerShdw>
          </a:effectLst>
        </p:spPr>
        <p:txBody>
          <a:bodyPr wrap="square" rtlCol="0">
            <a:spAutoFit/>
          </a:bodyPr>
          <a:lstStyle/>
          <a:p>
            <a:r>
              <a:rPr lang="en-US" sz="1600" strike="sngStrike" dirty="0" err="1">
                <a:solidFill>
                  <a:schemeClr val="bg1">
                    <a:lumMod val="65000"/>
                  </a:schemeClr>
                </a:solidFill>
                <a:latin typeface="Consolas" panose="020B0609020204030204" pitchFamily="49" charset="0"/>
              </a:rPr>
              <a:t>normal@lowResVS</a:t>
            </a:r>
            <a:endParaRPr lang="en-US" sz="1600" strike="sngStrike" dirty="0">
              <a:solidFill>
                <a:schemeClr val="bg1">
                  <a:lumMod val="65000"/>
                </a:schemeClr>
              </a:solidFill>
              <a:latin typeface="Consolas" panose="020B0609020204030204" pitchFamily="49" charset="0"/>
            </a:endParaRPr>
          </a:p>
          <a:p>
            <a:r>
              <a:rPr lang="en-US" sz="1600" strike="sngStrike" dirty="0" err="1">
                <a:solidFill>
                  <a:schemeClr val="bg1">
                    <a:lumMod val="65000"/>
                  </a:schemeClr>
                </a:solidFill>
                <a:latin typeface="Consolas" panose="020B0609020204030204" pitchFamily="49" charset="0"/>
              </a:rPr>
              <a:t>normal@lowResFS</a:t>
            </a:r>
            <a:endParaRPr lang="en-US" sz="1600" strike="sngStrike" dirty="0">
              <a:solidFill>
                <a:schemeClr val="bg1">
                  <a:lumMod val="65000"/>
                </a:schemeClr>
              </a:solidFill>
              <a:latin typeface="Consolas" panose="020B0609020204030204" pitchFamily="49" charset="0"/>
            </a:endParaRPr>
          </a:p>
          <a:p>
            <a:r>
              <a:rPr lang="en-US" sz="1600" strike="sngStrike" dirty="0" err="1">
                <a:solidFill>
                  <a:schemeClr val="bg1">
                    <a:lumMod val="65000"/>
                  </a:schemeClr>
                </a:solidFill>
                <a:latin typeface="Consolas" panose="020B0609020204030204" pitchFamily="49" charset="0"/>
              </a:rPr>
              <a:t>normal@vs</a:t>
            </a:r>
            <a:endParaRPr lang="en-US" sz="1600" strike="sngStrike" dirty="0">
              <a:solidFill>
                <a:schemeClr val="bg1">
                  <a:lumMod val="65000"/>
                </a:schemeClr>
              </a:solidFill>
              <a:latin typeface="Consolas" panose="020B0609020204030204" pitchFamily="49" charset="0"/>
            </a:endParaRPr>
          </a:p>
          <a:p>
            <a:r>
              <a:rPr lang="en-US" sz="1600" dirty="0" err="1">
                <a:solidFill>
                  <a:schemeClr val="bg1"/>
                </a:solidFill>
                <a:latin typeface="Consolas" panose="020B0609020204030204" pitchFamily="49" charset="0"/>
              </a:rPr>
              <a:t>normal@fs</a:t>
            </a:r>
            <a:endParaRPr lang="en-US" sz="16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23740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3543" y="-373534"/>
            <a:ext cx="12499108" cy="7231534"/>
          </a:xfrm>
          <a:prstGeom prst="rect">
            <a:avLst/>
          </a:prstGeom>
        </p:spPr>
      </p:pic>
      <p:sp>
        <p:nvSpPr>
          <p:cNvPr id="2" name="Title 1"/>
          <p:cNvSpPr>
            <a:spLocks noGrp="1"/>
          </p:cNvSpPr>
          <p:nvPr>
            <p:ph type="title"/>
          </p:nvPr>
        </p:nvSpPr>
        <p:spPr>
          <a:xfrm>
            <a:off x="106374" y="5457515"/>
            <a:ext cx="11228293" cy="1325563"/>
          </a:xfrm>
        </p:spPr>
        <p:txBody>
          <a:bodyPr/>
          <a:lstStyle/>
          <a:p>
            <a:r>
              <a:rPr lang="en-US" dirty="0"/>
              <a:t>Example 1: Water Rendering via Ray Marching</a:t>
            </a:r>
          </a:p>
        </p:txBody>
      </p:sp>
      <p:grpSp>
        <p:nvGrpSpPr>
          <p:cNvPr id="11" name="Group 10"/>
          <p:cNvGrpSpPr/>
          <p:nvPr/>
        </p:nvGrpSpPr>
        <p:grpSpPr>
          <a:xfrm>
            <a:off x="66907" y="59473"/>
            <a:ext cx="12080488" cy="6731040"/>
            <a:chOff x="52039" y="59473"/>
            <a:chExt cx="12459630" cy="6731040"/>
          </a:xfrm>
        </p:grpSpPr>
        <p:sp>
          <p:nvSpPr>
            <p:cNvPr id="3" name="Rectangle 2"/>
            <p:cNvSpPr/>
            <p:nvPr/>
          </p:nvSpPr>
          <p:spPr>
            <a:xfrm>
              <a:off x="52039" y="59473"/>
              <a:ext cx="12459630" cy="673104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52039" y="59473"/>
              <a:ext cx="12459630" cy="672360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3583258" y="1115122"/>
            <a:ext cx="4906537" cy="4445619"/>
          </a:xfrm>
          <a:prstGeom prst="rect">
            <a:avLst/>
          </a:prstGeom>
          <a:solidFill>
            <a:schemeClr val="dk1">
              <a:alpha val="57000"/>
            </a:schemeClr>
          </a:solidFill>
          <a:ln>
            <a:solidFill>
              <a:schemeClr val="bg2">
                <a:lumMod val="50000"/>
              </a:schemeClr>
            </a:solidFill>
          </a:ln>
          <a:effectLst>
            <a:outerShdw blurRad="381000" sx="105000" sy="105000" algn="ctr" rotWithShape="0">
              <a:prstClr val="black">
                <a:alpha val="59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4592403" y="2513556"/>
            <a:ext cx="2960689" cy="113661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Ray Marching Procedural Water Surface</a:t>
            </a:r>
          </a:p>
        </p:txBody>
      </p:sp>
      <p:sp>
        <p:nvSpPr>
          <p:cNvPr id="9" name="Rectangle 8"/>
          <p:cNvSpPr/>
          <p:nvPr/>
        </p:nvSpPr>
        <p:spPr>
          <a:xfrm>
            <a:off x="4592402" y="3769192"/>
            <a:ext cx="2960689" cy="8130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Compute Shading</a:t>
            </a:r>
          </a:p>
        </p:txBody>
      </p:sp>
      <p:sp>
        <p:nvSpPr>
          <p:cNvPr id="10" name="TextBox 9"/>
          <p:cNvSpPr txBox="1"/>
          <p:nvPr/>
        </p:nvSpPr>
        <p:spPr>
          <a:xfrm>
            <a:off x="4592402" y="1738456"/>
            <a:ext cx="2752548" cy="369332"/>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For every pixel on screen:</a:t>
            </a:r>
          </a:p>
        </p:txBody>
      </p:sp>
    </p:spTree>
    <p:extLst>
      <p:ext uri="{BB962C8B-B14F-4D97-AF65-F5344CB8AC3E}">
        <p14:creationId xmlns:p14="http://schemas.microsoft.com/office/powerpoint/2010/main" val="3330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76" name="ViewUniform"/>
          <p:cNvSpPr/>
          <p:nvPr/>
        </p:nvSpPr>
        <p:spPr>
          <a:xfrm>
            <a:off x="8160334" y="3587762"/>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ViewUniform"/>
          <p:cNvSpPr/>
          <p:nvPr/>
        </p:nvSpPr>
        <p:spPr>
          <a:xfrm>
            <a:off x="8158349" y="3829957"/>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9" name="ViewUniform"/>
          <p:cNvSpPr/>
          <p:nvPr/>
        </p:nvSpPr>
        <p:spPr>
          <a:xfrm>
            <a:off x="8380544" y="3831308"/>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389334" y="3434328"/>
            <a:ext cx="1770941" cy="769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5" name="Title 4"/>
          <p:cNvSpPr>
            <a:spLocks noGrp="1"/>
          </p:cNvSpPr>
          <p:nvPr/>
        </p:nvSpPr>
        <p:spPr>
          <a:xfrm>
            <a:off x="299546" y="84876"/>
            <a:ext cx="11602054"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2800" b="1" dirty="0">
                <a:solidFill>
                  <a:schemeClr val="bg1"/>
                </a:solidFill>
              </a:rPr>
              <a:t>Component definitions for different worlds may have different code</a:t>
            </a:r>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673475" y="1632282"/>
            <a:ext cx="187325" cy="19340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5824791" y="1632282"/>
            <a:ext cx="187325" cy="19340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56170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676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513779" y="5528126"/>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59336"/>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24391"/>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ViewUniform"/>
          <p:cNvSpPr/>
          <p:nvPr/>
        </p:nvSpPr>
        <p:spPr>
          <a:xfrm>
            <a:off x="6409005" y="2600188"/>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ViewUniform"/>
          <p:cNvSpPr/>
          <p:nvPr/>
        </p:nvSpPr>
        <p:spPr>
          <a:xfrm>
            <a:off x="6407020" y="2842383"/>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ViewUniform"/>
          <p:cNvSpPr/>
          <p:nvPr/>
        </p:nvSpPr>
        <p:spPr>
          <a:xfrm>
            <a:off x="6631200" y="2601539"/>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629215" y="2843734"/>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2" name="ViewUniform"/>
          <p:cNvSpPr/>
          <p:nvPr/>
        </p:nvSpPr>
        <p:spPr>
          <a:xfrm>
            <a:off x="6469249" y="3589113"/>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3" name="ViewUniform"/>
          <p:cNvSpPr/>
          <p:nvPr/>
        </p:nvSpPr>
        <p:spPr>
          <a:xfrm>
            <a:off x="6467264" y="3831308"/>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4" name="ViewUniform"/>
          <p:cNvSpPr/>
          <p:nvPr/>
        </p:nvSpPr>
        <p:spPr>
          <a:xfrm>
            <a:off x="6691444" y="3590464"/>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ViewUniform"/>
          <p:cNvSpPr/>
          <p:nvPr/>
        </p:nvSpPr>
        <p:spPr>
          <a:xfrm>
            <a:off x="6689459" y="3832659"/>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8" name="ViewUniform"/>
          <p:cNvSpPr/>
          <p:nvPr/>
        </p:nvSpPr>
        <p:spPr>
          <a:xfrm>
            <a:off x="8382529" y="3589113"/>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0" name="ViewUniform"/>
          <p:cNvSpPr/>
          <p:nvPr/>
        </p:nvSpPr>
        <p:spPr>
          <a:xfrm>
            <a:off x="6512083" y="451723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1" name="ViewUniform"/>
          <p:cNvSpPr/>
          <p:nvPr/>
        </p:nvSpPr>
        <p:spPr>
          <a:xfrm>
            <a:off x="6510098" y="475943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2" name="ViewUniform"/>
          <p:cNvSpPr/>
          <p:nvPr/>
        </p:nvSpPr>
        <p:spPr>
          <a:xfrm>
            <a:off x="6734278" y="4518590"/>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3" name="ViewUniform"/>
          <p:cNvSpPr/>
          <p:nvPr/>
        </p:nvSpPr>
        <p:spPr>
          <a:xfrm>
            <a:off x="6732293" y="4760785"/>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 name="TextBox 3"/>
          <p:cNvSpPr txBox="1"/>
          <p:nvPr/>
        </p:nvSpPr>
        <p:spPr>
          <a:xfrm>
            <a:off x="8053240" y="3577663"/>
            <a:ext cx="2998388" cy="1077218"/>
          </a:xfrm>
          <a:prstGeom prst="rect">
            <a:avLst/>
          </a:prstGeom>
          <a:solidFill>
            <a:schemeClr val="tx1">
              <a:lumMod val="65000"/>
              <a:lumOff val="35000"/>
            </a:schemeClr>
          </a:solidFill>
          <a:ln>
            <a:solidFill>
              <a:schemeClr val="bg1">
                <a:lumMod val="75000"/>
              </a:schemeClr>
            </a:solidFill>
          </a:ln>
          <a:effectLst>
            <a:outerShdw blurRad="63500" sx="102000" sy="102000" algn="ctr" rotWithShape="0">
              <a:prstClr val="black">
                <a:alpha val="40000"/>
              </a:prstClr>
            </a:outerShdw>
          </a:effectLst>
        </p:spPr>
        <p:txBody>
          <a:bodyPr wrap="square" rtlCol="0">
            <a:spAutoFit/>
          </a:bodyPr>
          <a:lstStyle/>
          <a:p>
            <a:r>
              <a:rPr lang="en-US" sz="1600" dirty="0" err="1">
                <a:solidFill>
                  <a:schemeClr val="accent1"/>
                </a:solidFill>
                <a:latin typeface="Consolas" panose="020B0609020204030204" pitchFamily="49" charset="0"/>
              </a:rPr>
              <a:t>normal@lowResVS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impl</a:t>
            </a:r>
            <a:r>
              <a:rPr lang="en-US" sz="1600" dirty="0">
                <a:solidFill>
                  <a:schemeClr val="accent1"/>
                </a:solidFill>
                <a:latin typeface="Consolas" panose="020B0609020204030204" pitchFamily="49" charset="0"/>
              </a:rPr>
              <a:t> #1)</a:t>
            </a:r>
          </a:p>
          <a:p>
            <a:r>
              <a:rPr lang="en-US" sz="1600" dirty="0" err="1">
                <a:solidFill>
                  <a:schemeClr val="accent1"/>
                </a:solidFill>
                <a:latin typeface="Consolas" panose="020B0609020204030204" pitchFamily="49" charset="0"/>
              </a:rPr>
              <a:t>normal@lowResFS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impl</a:t>
            </a:r>
            <a:r>
              <a:rPr lang="en-US" sz="1600" dirty="0">
                <a:solidFill>
                  <a:schemeClr val="accent1"/>
                </a:solidFill>
                <a:latin typeface="Consolas" panose="020B0609020204030204" pitchFamily="49" charset="0"/>
              </a:rPr>
              <a:t> #1)</a:t>
            </a:r>
          </a:p>
          <a:p>
            <a:r>
              <a:rPr lang="en-US" sz="1600" dirty="0" err="1">
                <a:solidFill>
                  <a:schemeClr val="accent1"/>
                </a:solidFill>
                <a:latin typeface="Consolas" panose="020B0609020204030204" pitchFamily="49" charset="0"/>
              </a:rPr>
              <a:t>normal@vs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impl</a:t>
            </a:r>
            <a:r>
              <a:rPr lang="en-US" sz="1600" dirty="0">
                <a:solidFill>
                  <a:schemeClr val="accent1"/>
                </a:solidFill>
                <a:latin typeface="Consolas" panose="020B0609020204030204" pitchFamily="49" charset="0"/>
              </a:rPr>
              <a:t> #1)</a:t>
            </a:r>
          </a:p>
          <a:p>
            <a:r>
              <a:rPr lang="en-US" sz="1600" dirty="0" err="1">
                <a:solidFill>
                  <a:schemeClr val="accent1"/>
                </a:solidFill>
                <a:latin typeface="Consolas" panose="020B0609020204030204" pitchFamily="49" charset="0"/>
              </a:rPr>
              <a:t>normal@fs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impl</a:t>
            </a:r>
            <a:r>
              <a:rPr lang="en-US" sz="1600" dirty="0">
                <a:solidFill>
                  <a:schemeClr val="accent1"/>
                </a:solidFill>
                <a:latin typeface="Consolas" panose="020B0609020204030204" pitchFamily="49" charset="0"/>
              </a:rPr>
              <a:t> #1)</a:t>
            </a:r>
          </a:p>
        </p:txBody>
      </p:sp>
      <p:sp>
        <p:nvSpPr>
          <p:cNvPr id="69" name="Rectangle 68"/>
          <p:cNvSpPr/>
          <p:nvPr/>
        </p:nvSpPr>
        <p:spPr>
          <a:xfrm>
            <a:off x="224720" y="5118496"/>
            <a:ext cx="7035301" cy="646331"/>
          </a:xfrm>
          <a:prstGeom prst="rect">
            <a:avLst/>
          </a:prstGeom>
        </p:spPr>
        <p:txBody>
          <a:bodyPr wrap="square">
            <a:spAutoFit/>
          </a:bodyPr>
          <a:lstStyle/>
          <a:p>
            <a:r>
              <a:rPr lang="en-US" dirty="0">
                <a:solidFill>
                  <a:schemeClr val="accent1"/>
                </a:solidFill>
                <a:latin typeface="Consolas" panose="020B0609020204030204" pitchFamily="49" charset="0"/>
                <a:cs typeface="Consolas" panose="020B0609020204030204" pitchFamily="49" charset="0"/>
              </a:rPr>
              <a:t>// implementation #1</a:t>
            </a:r>
          </a:p>
          <a:p>
            <a:r>
              <a:rPr lang="en-US" dirty="0">
                <a:solidFill>
                  <a:schemeClr val="accent1"/>
                </a:solidFill>
                <a:latin typeface="Consolas" panose="020B0609020204030204" pitchFamily="49" charset="0"/>
                <a:cs typeface="Consolas" panose="020B0609020204030204" pitchFamily="49" charset="0"/>
              </a:rPr>
              <a:t>vec3 normal = normalize(</a:t>
            </a:r>
            <a:r>
              <a:rPr lang="en-US" dirty="0" err="1">
                <a:solidFill>
                  <a:schemeClr val="accent1"/>
                </a:solidFill>
                <a:latin typeface="Consolas" panose="020B0609020204030204" pitchFamily="49" charset="0"/>
                <a:cs typeface="Consolas" panose="020B0609020204030204" pitchFamily="49" charset="0"/>
              </a:rPr>
              <a:t>normalTex.x</a:t>
            </a:r>
            <a:r>
              <a:rPr lang="en-US" dirty="0">
                <a:solidFill>
                  <a:schemeClr val="accent1"/>
                </a:solidFill>
                <a:latin typeface="Consolas" panose="020B0609020204030204" pitchFamily="49" charset="0"/>
                <a:cs typeface="Consolas" panose="020B0609020204030204" pitchFamily="49" charset="0"/>
              </a:rPr>
              <a:t> * </a:t>
            </a:r>
            <a:r>
              <a:rPr lang="en-US" dirty="0" err="1">
                <a:solidFill>
                  <a:schemeClr val="accent1"/>
                </a:solidFill>
                <a:latin typeface="Consolas" panose="020B0609020204030204" pitchFamily="49" charset="0"/>
                <a:cs typeface="Consolas" panose="020B0609020204030204" pitchFamily="49" charset="0"/>
              </a:rPr>
              <a:t>vTangent</a:t>
            </a:r>
            <a:r>
              <a:rPr lang="en-US" dirty="0">
                <a:solidFill>
                  <a:schemeClr val="accent1"/>
                </a:solidFill>
                <a:latin typeface="Consolas" panose="020B0609020204030204" pitchFamily="49" charset="0"/>
                <a:cs typeface="Consolas" panose="020B0609020204030204" pitchFamily="49" charset="0"/>
              </a:rPr>
              <a:t> + ...);</a:t>
            </a:r>
          </a:p>
        </p:txBody>
      </p:sp>
    </p:spTree>
    <p:extLst>
      <p:ext uri="{BB962C8B-B14F-4D97-AF65-F5344CB8AC3E}">
        <p14:creationId xmlns:p14="http://schemas.microsoft.com/office/powerpoint/2010/main" val="3515105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76" name="ViewUniform"/>
          <p:cNvSpPr/>
          <p:nvPr/>
        </p:nvSpPr>
        <p:spPr>
          <a:xfrm>
            <a:off x="8160334" y="3587762"/>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ViewUniform"/>
          <p:cNvSpPr/>
          <p:nvPr/>
        </p:nvSpPr>
        <p:spPr>
          <a:xfrm>
            <a:off x="8158349" y="3829957"/>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9" name="ViewUniform"/>
          <p:cNvSpPr/>
          <p:nvPr/>
        </p:nvSpPr>
        <p:spPr>
          <a:xfrm>
            <a:off x="8380544" y="3831308"/>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389334" y="3434328"/>
            <a:ext cx="1770941" cy="769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673475" y="1632282"/>
            <a:ext cx="187325" cy="19340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5824791" y="1632282"/>
            <a:ext cx="187325" cy="19340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56170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676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513779" y="5528126"/>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59336"/>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24391"/>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ViewUniform"/>
          <p:cNvSpPr/>
          <p:nvPr/>
        </p:nvSpPr>
        <p:spPr>
          <a:xfrm>
            <a:off x="6409005" y="2600188"/>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ViewUniform"/>
          <p:cNvSpPr/>
          <p:nvPr/>
        </p:nvSpPr>
        <p:spPr>
          <a:xfrm>
            <a:off x="6407020" y="2842383"/>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ViewUniform"/>
          <p:cNvSpPr/>
          <p:nvPr/>
        </p:nvSpPr>
        <p:spPr>
          <a:xfrm>
            <a:off x="6631200" y="2601539"/>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629215" y="2843734"/>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2" name="ViewUniform"/>
          <p:cNvSpPr/>
          <p:nvPr/>
        </p:nvSpPr>
        <p:spPr>
          <a:xfrm>
            <a:off x="6469249" y="3589113"/>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3" name="ViewUniform"/>
          <p:cNvSpPr/>
          <p:nvPr/>
        </p:nvSpPr>
        <p:spPr>
          <a:xfrm>
            <a:off x="6467264" y="3831308"/>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4" name="ViewUniform"/>
          <p:cNvSpPr/>
          <p:nvPr/>
        </p:nvSpPr>
        <p:spPr>
          <a:xfrm>
            <a:off x="6691444" y="3590464"/>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ViewUniform"/>
          <p:cNvSpPr/>
          <p:nvPr/>
        </p:nvSpPr>
        <p:spPr>
          <a:xfrm>
            <a:off x="6689459" y="3832659"/>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8" name="ViewUniform"/>
          <p:cNvSpPr/>
          <p:nvPr/>
        </p:nvSpPr>
        <p:spPr>
          <a:xfrm>
            <a:off x="8382529" y="3589113"/>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0" name="ViewUniform"/>
          <p:cNvSpPr/>
          <p:nvPr/>
        </p:nvSpPr>
        <p:spPr>
          <a:xfrm>
            <a:off x="6512083" y="451723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1" name="ViewUniform"/>
          <p:cNvSpPr/>
          <p:nvPr/>
        </p:nvSpPr>
        <p:spPr>
          <a:xfrm>
            <a:off x="6510098" y="475943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2" name="ViewUniform"/>
          <p:cNvSpPr/>
          <p:nvPr/>
        </p:nvSpPr>
        <p:spPr>
          <a:xfrm>
            <a:off x="6734278" y="4518590"/>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3" name="ViewUniform"/>
          <p:cNvSpPr/>
          <p:nvPr/>
        </p:nvSpPr>
        <p:spPr>
          <a:xfrm>
            <a:off x="6732293" y="4760785"/>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 name="TextBox 3"/>
          <p:cNvSpPr txBox="1"/>
          <p:nvPr/>
        </p:nvSpPr>
        <p:spPr>
          <a:xfrm>
            <a:off x="8053240" y="3577663"/>
            <a:ext cx="2998388" cy="1077218"/>
          </a:xfrm>
          <a:prstGeom prst="rect">
            <a:avLst/>
          </a:prstGeom>
          <a:solidFill>
            <a:schemeClr val="tx1">
              <a:lumMod val="65000"/>
              <a:lumOff val="35000"/>
            </a:schemeClr>
          </a:solidFill>
          <a:ln>
            <a:solidFill>
              <a:schemeClr val="bg1">
                <a:lumMod val="75000"/>
              </a:schemeClr>
            </a:solidFill>
          </a:ln>
          <a:effectLst>
            <a:outerShdw blurRad="63500" sx="102000" sy="102000" algn="ctr" rotWithShape="0">
              <a:prstClr val="black">
                <a:alpha val="40000"/>
              </a:prstClr>
            </a:outerShdw>
          </a:effectLst>
        </p:spPr>
        <p:txBody>
          <a:bodyPr wrap="square" rtlCol="0">
            <a:spAutoFit/>
          </a:bodyPr>
          <a:lstStyle/>
          <a:p>
            <a:r>
              <a:rPr lang="en-US" sz="1600" dirty="0" err="1">
                <a:solidFill>
                  <a:schemeClr val="accent1"/>
                </a:solidFill>
                <a:latin typeface="Consolas" panose="020B0609020204030204" pitchFamily="49" charset="0"/>
              </a:rPr>
              <a:t>normal@lowResVS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impl</a:t>
            </a:r>
            <a:r>
              <a:rPr lang="en-US" sz="1600" dirty="0">
                <a:solidFill>
                  <a:schemeClr val="accent1"/>
                </a:solidFill>
                <a:latin typeface="Consolas" panose="020B0609020204030204" pitchFamily="49" charset="0"/>
              </a:rPr>
              <a:t> #2)</a:t>
            </a:r>
          </a:p>
          <a:p>
            <a:r>
              <a:rPr lang="en-US" sz="1600" dirty="0" err="1">
                <a:solidFill>
                  <a:schemeClr val="bg1">
                    <a:lumMod val="85000"/>
                  </a:schemeClr>
                </a:solidFill>
                <a:latin typeface="Consolas" panose="020B0609020204030204" pitchFamily="49" charset="0"/>
              </a:rPr>
              <a:t>normal@lowResFS</a:t>
            </a:r>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impl</a:t>
            </a:r>
            <a:r>
              <a:rPr lang="en-US" sz="1600" dirty="0">
                <a:solidFill>
                  <a:schemeClr val="bg1">
                    <a:lumMod val="85000"/>
                  </a:schemeClr>
                </a:solidFill>
                <a:latin typeface="Consolas" panose="020B0609020204030204" pitchFamily="49" charset="0"/>
              </a:rPr>
              <a:t> #1)</a:t>
            </a:r>
          </a:p>
          <a:p>
            <a:r>
              <a:rPr lang="en-US" sz="1600" dirty="0" err="1">
                <a:solidFill>
                  <a:schemeClr val="accent1"/>
                </a:solidFill>
                <a:latin typeface="Consolas" panose="020B0609020204030204" pitchFamily="49" charset="0"/>
              </a:rPr>
              <a:t>normal@vs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impl</a:t>
            </a:r>
            <a:r>
              <a:rPr lang="en-US" sz="1600" dirty="0">
                <a:solidFill>
                  <a:schemeClr val="accent1"/>
                </a:solidFill>
                <a:latin typeface="Consolas" panose="020B0609020204030204" pitchFamily="49" charset="0"/>
              </a:rPr>
              <a:t> #2)</a:t>
            </a:r>
          </a:p>
          <a:p>
            <a:r>
              <a:rPr lang="en-US" sz="1600" dirty="0" err="1">
                <a:solidFill>
                  <a:schemeClr val="bg1">
                    <a:lumMod val="85000"/>
                  </a:schemeClr>
                </a:solidFill>
                <a:latin typeface="Consolas" panose="020B0609020204030204" pitchFamily="49" charset="0"/>
              </a:rPr>
              <a:t>normal@fs</a:t>
            </a:r>
            <a:r>
              <a:rPr lang="en-US" sz="1600" dirty="0">
                <a:solidFill>
                  <a:schemeClr val="bg1">
                    <a:lumMod val="85000"/>
                  </a:schemeClr>
                </a:solidFill>
                <a:latin typeface="Consolas" panose="020B0609020204030204" pitchFamily="49" charset="0"/>
              </a:rPr>
              <a:t> (</a:t>
            </a:r>
            <a:r>
              <a:rPr lang="en-US" sz="1600" dirty="0" err="1">
                <a:solidFill>
                  <a:schemeClr val="bg1">
                    <a:lumMod val="85000"/>
                  </a:schemeClr>
                </a:solidFill>
                <a:latin typeface="Consolas" panose="020B0609020204030204" pitchFamily="49" charset="0"/>
              </a:rPr>
              <a:t>impl</a:t>
            </a:r>
            <a:r>
              <a:rPr lang="en-US" sz="1600" dirty="0">
                <a:solidFill>
                  <a:schemeClr val="bg1">
                    <a:lumMod val="85000"/>
                  </a:schemeClr>
                </a:solidFill>
                <a:latin typeface="Consolas" panose="020B0609020204030204" pitchFamily="49" charset="0"/>
              </a:rPr>
              <a:t> #1)</a:t>
            </a:r>
          </a:p>
        </p:txBody>
      </p:sp>
      <p:sp>
        <p:nvSpPr>
          <p:cNvPr id="69" name="Rectangle 68"/>
          <p:cNvSpPr/>
          <p:nvPr/>
        </p:nvSpPr>
        <p:spPr>
          <a:xfrm>
            <a:off x="224720" y="5118496"/>
            <a:ext cx="7035301" cy="1477328"/>
          </a:xfrm>
          <a:prstGeom prst="rect">
            <a:avLst/>
          </a:prstGeom>
        </p:spPr>
        <p:txBody>
          <a:bodyPr wrap="square">
            <a:spAutoFit/>
          </a:bodyPr>
          <a:lstStyle/>
          <a:p>
            <a:r>
              <a:rPr lang="en-US" dirty="0">
                <a:solidFill>
                  <a:schemeClr val="bg1"/>
                </a:solidFill>
                <a:latin typeface="Consolas" panose="020B0609020204030204" pitchFamily="49" charset="0"/>
                <a:cs typeface="Consolas" panose="020B0609020204030204" pitchFamily="49" charset="0"/>
              </a:rPr>
              <a:t>// implementation #1</a:t>
            </a:r>
          </a:p>
          <a:p>
            <a:r>
              <a:rPr lang="en-US" dirty="0">
                <a:solidFill>
                  <a:schemeClr val="bg1"/>
                </a:solidFill>
                <a:latin typeface="Consolas" panose="020B0609020204030204" pitchFamily="49" charset="0"/>
                <a:cs typeface="Consolas" panose="020B0609020204030204" pitchFamily="49" charset="0"/>
              </a:rPr>
              <a:t>vec3 normal = normalize(</a:t>
            </a:r>
            <a:r>
              <a:rPr lang="en-US" dirty="0" err="1">
                <a:solidFill>
                  <a:schemeClr val="bg1"/>
                </a:solidFill>
                <a:latin typeface="Consolas" panose="020B0609020204030204" pitchFamily="49" charset="0"/>
                <a:cs typeface="Consolas" panose="020B0609020204030204" pitchFamily="49" charset="0"/>
              </a:rPr>
              <a:t>normalTex.x</a:t>
            </a:r>
            <a:r>
              <a:rPr lang="en-US" dirty="0">
                <a:solidFill>
                  <a:schemeClr val="bg1"/>
                </a:solidFill>
                <a:latin typeface="Consolas" panose="020B0609020204030204" pitchFamily="49" charset="0"/>
                <a:cs typeface="Consolas" panose="020B0609020204030204" pitchFamily="49" charset="0"/>
              </a:rPr>
              <a:t> * </a:t>
            </a:r>
            <a:r>
              <a:rPr lang="en-US" dirty="0" err="1">
                <a:solidFill>
                  <a:schemeClr val="bg1"/>
                </a:solidFill>
                <a:latin typeface="Consolas" panose="020B0609020204030204" pitchFamily="49" charset="0"/>
                <a:cs typeface="Consolas" panose="020B0609020204030204" pitchFamily="49" charset="0"/>
              </a:rPr>
              <a:t>vTangent</a:t>
            </a:r>
            <a:r>
              <a:rPr lang="en-US" dirty="0">
                <a:solidFill>
                  <a:schemeClr val="bg1"/>
                </a:solidFill>
                <a:latin typeface="Consolas" panose="020B0609020204030204" pitchFamily="49" charset="0"/>
                <a:cs typeface="Consolas" panose="020B0609020204030204" pitchFamily="49" charset="0"/>
              </a:rPr>
              <a:t> + ...);</a:t>
            </a:r>
          </a:p>
          <a:p>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1"/>
                </a:solidFill>
                <a:latin typeface="Consolas" panose="020B0609020204030204" pitchFamily="49" charset="0"/>
                <a:cs typeface="Consolas" panose="020B0609020204030204" pitchFamily="49" charset="0"/>
              </a:rPr>
              <a:t>// implementation #2</a:t>
            </a:r>
          </a:p>
          <a:p>
            <a:r>
              <a:rPr lang="en-US" dirty="0">
                <a:solidFill>
                  <a:schemeClr val="accent1"/>
                </a:solidFill>
                <a:latin typeface="Consolas" panose="020B0609020204030204" pitchFamily="49" charset="0"/>
                <a:cs typeface="Consolas" panose="020B0609020204030204" pitchFamily="49" charset="0"/>
              </a:rPr>
              <a:t>@(</a:t>
            </a:r>
            <a:r>
              <a:rPr lang="en-US" dirty="0" err="1">
                <a:solidFill>
                  <a:schemeClr val="accent1"/>
                </a:solidFill>
                <a:latin typeface="Consolas" panose="020B0609020204030204" pitchFamily="49" charset="0"/>
                <a:cs typeface="Consolas" panose="020B0609020204030204" pitchFamily="49" charset="0"/>
              </a:rPr>
              <a:t>lowResVS</a:t>
            </a:r>
            <a:r>
              <a:rPr lang="en-US" dirty="0">
                <a:solidFill>
                  <a:schemeClr val="accent1"/>
                </a:solidFill>
                <a:latin typeface="Consolas" panose="020B0609020204030204" pitchFamily="49" charset="0"/>
                <a:cs typeface="Consolas" panose="020B0609020204030204" pitchFamily="49" charset="0"/>
              </a:rPr>
              <a:t>, vs) vec3 normal = </a:t>
            </a:r>
            <a:r>
              <a:rPr lang="en-US" dirty="0" err="1">
                <a:solidFill>
                  <a:schemeClr val="accent1"/>
                </a:solidFill>
                <a:latin typeface="Consolas" panose="020B0609020204030204" pitchFamily="49" charset="0"/>
                <a:cs typeface="Consolas" panose="020B0609020204030204" pitchFamily="49" charset="0"/>
              </a:rPr>
              <a:t>vertNormal</a:t>
            </a:r>
            <a:r>
              <a:rPr lang="en-US" dirty="0">
                <a:solidFill>
                  <a:schemeClr val="accent1"/>
                </a:solidFill>
                <a:latin typeface="Consolas" panose="020B0609020204030204" pitchFamily="49" charset="0"/>
                <a:cs typeface="Consolas" panose="020B0609020204030204" pitchFamily="49" charset="0"/>
              </a:rPr>
              <a:t>;</a:t>
            </a:r>
          </a:p>
        </p:txBody>
      </p:sp>
      <p:sp>
        <p:nvSpPr>
          <p:cNvPr id="46" name="Title 4"/>
          <p:cNvSpPr>
            <a:spLocks noGrp="1"/>
          </p:cNvSpPr>
          <p:nvPr/>
        </p:nvSpPr>
        <p:spPr>
          <a:xfrm>
            <a:off x="299546" y="84876"/>
            <a:ext cx="11602054"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2800" b="1" dirty="0">
                <a:solidFill>
                  <a:schemeClr val="bg1"/>
                </a:solidFill>
              </a:rPr>
              <a:t>Component definitions for different worlds may have different code</a:t>
            </a:r>
          </a:p>
        </p:txBody>
      </p:sp>
    </p:spTree>
    <p:extLst>
      <p:ext uri="{BB962C8B-B14F-4D97-AF65-F5344CB8AC3E}">
        <p14:creationId xmlns:p14="http://schemas.microsoft.com/office/powerpoint/2010/main" val="1253810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p:cNvCxnSpPr/>
          <p:nvPr/>
        </p:nvCxnSpPr>
        <p:spPr>
          <a:xfrm>
            <a:off x="7431223" y="5076315"/>
            <a:ext cx="326382" cy="323685"/>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414396" y="4077729"/>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2529" y="3577663"/>
            <a:ext cx="1300106"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albedo</a:t>
            </a:r>
          </a:p>
        </p:txBody>
      </p:sp>
      <p:sp>
        <p:nvSpPr>
          <p:cNvPr id="76" name="ViewUniform"/>
          <p:cNvSpPr/>
          <p:nvPr/>
        </p:nvSpPr>
        <p:spPr>
          <a:xfrm>
            <a:off x="8160334" y="3587762"/>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7" name="ViewUniform"/>
          <p:cNvSpPr/>
          <p:nvPr/>
        </p:nvSpPr>
        <p:spPr>
          <a:xfrm>
            <a:off x="8158349" y="3829957"/>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9" name="ViewUniform"/>
          <p:cNvSpPr/>
          <p:nvPr/>
        </p:nvSpPr>
        <p:spPr>
          <a:xfrm>
            <a:off x="8380544" y="3831308"/>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cxnSp>
        <p:nvCxnSpPr>
          <p:cNvPr id="31" name="Straight Arrow Connector 30"/>
          <p:cNvCxnSpPr/>
          <p:nvPr/>
        </p:nvCxnSpPr>
        <p:spPr>
          <a:xfrm>
            <a:off x="6020184" y="3164302"/>
            <a:ext cx="611016" cy="118161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431746" y="4342128"/>
            <a:ext cx="1770941" cy="769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18802" y="3577663"/>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5" name="Title 4"/>
          <p:cNvSpPr>
            <a:spLocks noGrp="1"/>
          </p:cNvSpPr>
          <p:nvPr/>
        </p:nvSpPr>
        <p:spPr>
          <a:xfrm>
            <a:off x="423900" y="84876"/>
            <a:ext cx="11477699" cy="1193007"/>
          </a:xfrm>
          <a:prstGeom prst="rect">
            <a:avLst/>
          </a:prstGeom>
        </p:spPr>
        <p:txBody>
          <a:bodyPr vert="horz" lIns="91440" tIns="45720" rIns="91440" bIns="45720" rtlCol="0" anchor="ctr">
            <a:normAutofit/>
          </a:bodyPr>
          <a:lstStyle>
            <a:lvl1pPr algn="l" defTabSz="822960" rtl="0" eaLnBrk="1" latinLnBrk="0" hangingPunct="1">
              <a:lnSpc>
                <a:spcPct val="90000"/>
              </a:lnSpc>
              <a:spcBef>
                <a:spcPct val="0"/>
              </a:spcBef>
              <a:buNone/>
              <a:defRPr sz="3960" kern="1200">
                <a:solidFill>
                  <a:schemeClr val="tx1"/>
                </a:solidFill>
                <a:latin typeface="+mj-lt"/>
                <a:ea typeface="+mj-ea"/>
                <a:cs typeface="+mj-cs"/>
              </a:defRPr>
            </a:lvl1pPr>
          </a:lstStyle>
          <a:p>
            <a:r>
              <a:rPr lang="en-US" sz="2800" b="1" dirty="0">
                <a:solidFill>
                  <a:schemeClr val="bg1"/>
                </a:solidFill>
              </a:rPr>
              <a:t>You can also provide more than one definitions for each world</a:t>
            </a:r>
          </a:p>
        </p:txBody>
      </p:sp>
      <p:sp>
        <p:nvSpPr>
          <p:cNvPr id="3" name="Rectangle 2"/>
          <p:cNvSpPr/>
          <p:nvPr/>
        </p:nvSpPr>
        <p:spPr>
          <a:xfrm>
            <a:off x="3924000" y="1627200"/>
            <a:ext cx="127440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vert_pos</a:t>
            </a:r>
            <a:endParaRPr lang="en-US" dirty="0"/>
          </a:p>
        </p:txBody>
      </p:sp>
      <p:sp>
        <p:nvSpPr>
          <p:cNvPr id="19" name="Rectangle 18"/>
          <p:cNvSpPr/>
          <p:nvPr/>
        </p:nvSpPr>
        <p:spPr>
          <a:xfrm>
            <a:off x="6060298" y="1627200"/>
            <a:ext cx="2443312"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viewProjectionMatrix</a:t>
            </a:r>
            <a:endParaRPr lang="en-US" dirty="0"/>
          </a:p>
        </p:txBody>
      </p:sp>
      <p:sp>
        <p:nvSpPr>
          <p:cNvPr id="20" name="Rectangle 19"/>
          <p:cNvSpPr/>
          <p:nvPr/>
        </p:nvSpPr>
        <p:spPr>
          <a:xfrm>
            <a:off x="4663478" y="2562771"/>
            <a:ext cx="1467580"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21" name="Rectangle 20"/>
          <p:cNvSpPr/>
          <p:nvPr/>
        </p:nvSpPr>
        <p:spPr>
          <a:xfrm>
            <a:off x="4775733" y="3565970"/>
            <a:ext cx="1274783"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projCoord</a:t>
            </a:r>
            <a:endParaRPr lang="en-US" dirty="0"/>
          </a:p>
        </p:txBody>
      </p:sp>
      <p:sp>
        <p:nvSpPr>
          <p:cNvPr id="23" name="Rectangle 22"/>
          <p:cNvSpPr/>
          <p:nvPr/>
        </p:nvSpPr>
        <p:spPr>
          <a:xfrm>
            <a:off x="6734278" y="2584710"/>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normalTex</a:t>
            </a:r>
            <a:endParaRPr lang="en-US" dirty="0"/>
          </a:p>
        </p:txBody>
      </p:sp>
      <p:sp>
        <p:nvSpPr>
          <p:cNvPr id="25" name="Rectangle 24"/>
          <p:cNvSpPr/>
          <p:nvPr/>
        </p:nvSpPr>
        <p:spPr>
          <a:xfrm>
            <a:off x="6734278" y="4514158"/>
            <a:ext cx="136370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highlight</a:t>
            </a:r>
          </a:p>
        </p:txBody>
      </p:sp>
      <p:sp>
        <p:nvSpPr>
          <p:cNvPr id="26" name="Rectangle 25"/>
          <p:cNvSpPr/>
          <p:nvPr/>
        </p:nvSpPr>
        <p:spPr>
          <a:xfrm>
            <a:off x="7757605" y="5531166"/>
            <a:ext cx="1631195" cy="467323"/>
          </a:xfrm>
          <a:prstGeom prst="rect">
            <a:avLst/>
          </a:pr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outputColor</a:t>
            </a:r>
            <a:endParaRPr lang="en-US" dirty="0"/>
          </a:p>
        </p:txBody>
      </p:sp>
      <p:cxnSp>
        <p:nvCxnSpPr>
          <p:cNvPr id="9" name="Straight Arrow Connector 8"/>
          <p:cNvCxnSpPr/>
          <p:nvPr/>
        </p:nvCxnSpPr>
        <p:spPr>
          <a:xfrm>
            <a:off x="4611095" y="2137804"/>
            <a:ext cx="385705" cy="3060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5922188" y="2202162"/>
            <a:ext cx="778414" cy="241678"/>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726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428998" y="3133625"/>
            <a:ext cx="0" cy="364717"/>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784000" y="4174615"/>
            <a:ext cx="248582" cy="1155736"/>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ViewUniform"/>
          <p:cNvSpPr/>
          <p:nvPr/>
        </p:nvSpPr>
        <p:spPr>
          <a:xfrm>
            <a:off x="3673475" y="1632282"/>
            <a:ext cx="187325" cy="193402"/>
          </a:xfrm>
          <a:prstGeom prst="rect">
            <a:avLst/>
          </a:prstGeom>
          <a:solidFill>
            <a:schemeClr val="accent6">
              <a:lumMod val="7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59" name="ViewUniform"/>
          <p:cNvSpPr/>
          <p:nvPr/>
        </p:nvSpPr>
        <p:spPr>
          <a:xfrm>
            <a:off x="5824791" y="1632282"/>
            <a:ext cx="187325" cy="193402"/>
          </a:xfrm>
          <a:prstGeom prst="rect">
            <a:avLst/>
          </a:prstGeom>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dirty="0"/>
          </a:p>
        </p:txBody>
      </p:sp>
      <p:sp>
        <p:nvSpPr>
          <p:cNvPr id="60" name="ViewUniform"/>
          <p:cNvSpPr/>
          <p:nvPr/>
        </p:nvSpPr>
        <p:spPr>
          <a:xfrm>
            <a:off x="4500806" y="356170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1" name="ViewUniform"/>
          <p:cNvSpPr/>
          <p:nvPr/>
        </p:nvSpPr>
        <p:spPr>
          <a:xfrm>
            <a:off x="4498821" y="382676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2" name="ViewUniform"/>
          <p:cNvSpPr/>
          <p:nvPr/>
        </p:nvSpPr>
        <p:spPr>
          <a:xfrm>
            <a:off x="7513779" y="5528126"/>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3" name="ViewUniform"/>
          <p:cNvSpPr/>
          <p:nvPr/>
        </p:nvSpPr>
        <p:spPr>
          <a:xfrm>
            <a:off x="4381536" y="2559336"/>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4" name="ViewUniform"/>
          <p:cNvSpPr/>
          <p:nvPr/>
        </p:nvSpPr>
        <p:spPr>
          <a:xfrm>
            <a:off x="4379551" y="2824391"/>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5" name="ViewUniform"/>
          <p:cNvSpPr/>
          <p:nvPr/>
        </p:nvSpPr>
        <p:spPr>
          <a:xfrm>
            <a:off x="6409005" y="2600188"/>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6" name="ViewUniform"/>
          <p:cNvSpPr/>
          <p:nvPr/>
        </p:nvSpPr>
        <p:spPr>
          <a:xfrm>
            <a:off x="6407020" y="2842383"/>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7" name="ViewUniform"/>
          <p:cNvSpPr/>
          <p:nvPr/>
        </p:nvSpPr>
        <p:spPr>
          <a:xfrm>
            <a:off x="6631200" y="2601539"/>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68" name="ViewUniform"/>
          <p:cNvSpPr/>
          <p:nvPr/>
        </p:nvSpPr>
        <p:spPr>
          <a:xfrm>
            <a:off x="6629215" y="2843734"/>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2" name="ViewUniform"/>
          <p:cNvSpPr/>
          <p:nvPr/>
        </p:nvSpPr>
        <p:spPr>
          <a:xfrm>
            <a:off x="6469249" y="3589113"/>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3" name="ViewUniform"/>
          <p:cNvSpPr/>
          <p:nvPr/>
        </p:nvSpPr>
        <p:spPr>
          <a:xfrm>
            <a:off x="6467264" y="3831308"/>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4" name="ViewUniform"/>
          <p:cNvSpPr/>
          <p:nvPr/>
        </p:nvSpPr>
        <p:spPr>
          <a:xfrm>
            <a:off x="6691444" y="3590464"/>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5" name="ViewUniform"/>
          <p:cNvSpPr/>
          <p:nvPr/>
        </p:nvSpPr>
        <p:spPr>
          <a:xfrm>
            <a:off x="6689459" y="3832659"/>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78" name="ViewUniform"/>
          <p:cNvSpPr/>
          <p:nvPr/>
        </p:nvSpPr>
        <p:spPr>
          <a:xfrm>
            <a:off x="8382529" y="3589113"/>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0" name="ViewUniform"/>
          <p:cNvSpPr/>
          <p:nvPr/>
        </p:nvSpPr>
        <p:spPr>
          <a:xfrm>
            <a:off x="6512083" y="4517239"/>
            <a:ext cx="187325" cy="193402"/>
          </a:xfrm>
          <a:prstGeom prst="rect">
            <a:avLst/>
          </a:prstGeom>
          <a:solidFill>
            <a:schemeClr val="bg2">
              <a:lumMod val="25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1" name="ViewUniform"/>
          <p:cNvSpPr/>
          <p:nvPr/>
        </p:nvSpPr>
        <p:spPr>
          <a:xfrm>
            <a:off x="6510098" y="4759434"/>
            <a:ext cx="187325" cy="193402"/>
          </a:xfrm>
          <a:prstGeom prst="rect">
            <a:avLst/>
          </a:prstGeom>
          <a:solidFill>
            <a:schemeClr val="accent2">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2" name="ViewUniform"/>
          <p:cNvSpPr/>
          <p:nvPr/>
        </p:nvSpPr>
        <p:spPr>
          <a:xfrm>
            <a:off x="6734278" y="4518590"/>
            <a:ext cx="187325" cy="193402"/>
          </a:xfrm>
          <a:prstGeom prst="rect">
            <a:avLst/>
          </a:prstGeom>
          <a:solidFill>
            <a:schemeClr val="accent1">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83" name="ViewUniform"/>
          <p:cNvSpPr/>
          <p:nvPr/>
        </p:nvSpPr>
        <p:spPr>
          <a:xfrm>
            <a:off x="6732293" y="4760785"/>
            <a:ext cx="187325" cy="193402"/>
          </a:xfrm>
          <a:prstGeom prst="rect">
            <a:avLst/>
          </a:prstGeom>
          <a:solidFill>
            <a:schemeClr val="accent5">
              <a:lumMod val="50000"/>
            </a:schemeClr>
          </a:solidFill>
          <a:ln>
            <a:solidFill>
              <a:schemeClr val="accent1"/>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n w="0"/>
              <a:solidFill>
                <a:schemeClr val="bg1"/>
              </a:solidFill>
              <a:effectLst>
                <a:outerShdw blurRad="38100" dist="19050" dir="2700000" algn="tl" rotWithShape="0">
                  <a:schemeClr val="dk1">
                    <a:alpha val="40000"/>
                  </a:schemeClr>
                </a:outerShdw>
              </a:effectLst>
            </a:endParaRPr>
          </a:p>
        </p:txBody>
      </p:sp>
      <p:sp>
        <p:nvSpPr>
          <p:cNvPr id="4" name="TextBox 3"/>
          <p:cNvSpPr txBox="1"/>
          <p:nvPr/>
        </p:nvSpPr>
        <p:spPr>
          <a:xfrm>
            <a:off x="8093813" y="4506228"/>
            <a:ext cx="3257360" cy="2062103"/>
          </a:xfrm>
          <a:prstGeom prst="rect">
            <a:avLst/>
          </a:prstGeom>
          <a:solidFill>
            <a:schemeClr val="tx1">
              <a:lumMod val="65000"/>
              <a:lumOff val="35000"/>
            </a:schemeClr>
          </a:solidFill>
          <a:ln>
            <a:solidFill>
              <a:schemeClr val="bg1">
                <a:lumMod val="75000"/>
              </a:schemeClr>
            </a:solidFill>
          </a:ln>
          <a:effectLst>
            <a:outerShdw blurRad="63500" sx="102000" sy="102000" algn="ctr" rotWithShape="0">
              <a:prstClr val="black">
                <a:alpha val="40000"/>
              </a:prstClr>
            </a:outerShdw>
          </a:effectLst>
        </p:spPr>
        <p:txBody>
          <a:bodyPr wrap="square" rtlCol="0">
            <a:spAutoFit/>
          </a:bodyPr>
          <a:lstStyle/>
          <a:p>
            <a:r>
              <a:rPr lang="en-US" sz="1600" dirty="0" err="1">
                <a:solidFill>
                  <a:schemeClr val="accent1"/>
                </a:solidFill>
                <a:latin typeface="Consolas" panose="020B0609020204030204" pitchFamily="49" charset="0"/>
              </a:rPr>
              <a:t>highlight@lowResVS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ggx</a:t>
            </a:r>
            <a:r>
              <a:rPr lang="en-US" sz="1600" dirty="0">
                <a:solidFill>
                  <a:schemeClr val="accent1"/>
                </a:solidFill>
                <a:latin typeface="Consolas" panose="020B0609020204030204" pitchFamily="49" charset="0"/>
              </a:rPr>
              <a:t>)</a:t>
            </a:r>
          </a:p>
          <a:p>
            <a:r>
              <a:rPr lang="en-US" sz="1600" dirty="0" err="1">
                <a:solidFill>
                  <a:schemeClr val="accent1"/>
                </a:solidFill>
                <a:latin typeface="Consolas" panose="020B0609020204030204" pitchFamily="49" charset="0"/>
              </a:rPr>
              <a:t>highlight@lowResFS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ggx</a:t>
            </a:r>
            <a:r>
              <a:rPr lang="en-US" sz="1600" dirty="0">
                <a:solidFill>
                  <a:schemeClr val="accent1"/>
                </a:solidFill>
                <a:latin typeface="Consolas" panose="020B0609020204030204" pitchFamily="49" charset="0"/>
              </a:rPr>
              <a:t>)</a:t>
            </a:r>
          </a:p>
          <a:p>
            <a:r>
              <a:rPr lang="en-US" sz="1600" dirty="0" err="1">
                <a:solidFill>
                  <a:schemeClr val="accent1"/>
                </a:solidFill>
                <a:latin typeface="Consolas" panose="020B0609020204030204" pitchFamily="49" charset="0"/>
              </a:rPr>
              <a:t>highlight@vs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ggx</a:t>
            </a:r>
            <a:r>
              <a:rPr lang="en-US" sz="1600" dirty="0">
                <a:solidFill>
                  <a:schemeClr val="accent1"/>
                </a:solidFill>
                <a:latin typeface="Consolas" panose="020B0609020204030204" pitchFamily="49" charset="0"/>
              </a:rPr>
              <a:t>)</a:t>
            </a:r>
          </a:p>
          <a:p>
            <a:r>
              <a:rPr lang="en-US" sz="1600" dirty="0" err="1">
                <a:solidFill>
                  <a:schemeClr val="accent1"/>
                </a:solidFill>
                <a:latin typeface="Consolas" panose="020B0609020204030204" pitchFamily="49" charset="0"/>
              </a:rPr>
              <a:t>highlight@fs</a:t>
            </a:r>
            <a:r>
              <a:rPr lang="en-US" sz="1600" dirty="0">
                <a:solidFill>
                  <a:schemeClr val="accent1"/>
                </a:solidFill>
                <a:latin typeface="Consolas" panose="020B0609020204030204" pitchFamily="49" charset="0"/>
              </a:rPr>
              <a:t> (</a:t>
            </a:r>
            <a:r>
              <a:rPr lang="en-US" sz="1600" dirty="0" err="1">
                <a:solidFill>
                  <a:schemeClr val="accent1"/>
                </a:solidFill>
                <a:latin typeface="Consolas" panose="020B0609020204030204" pitchFamily="49" charset="0"/>
              </a:rPr>
              <a:t>ggx</a:t>
            </a:r>
            <a:r>
              <a:rPr lang="en-US" sz="1600" dirty="0">
                <a:solidFill>
                  <a:schemeClr val="accent1"/>
                </a:solidFill>
                <a:latin typeface="Consolas" panose="020B0609020204030204" pitchFamily="49" charset="0"/>
              </a:rPr>
              <a:t>)</a:t>
            </a:r>
          </a:p>
          <a:p>
            <a:r>
              <a:rPr lang="en-US" sz="1600" dirty="0" err="1">
                <a:solidFill>
                  <a:schemeClr val="accent4">
                    <a:lumMod val="60000"/>
                    <a:lumOff val="40000"/>
                  </a:schemeClr>
                </a:solidFill>
                <a:latin typeface="Consolas" panose="020B0609020204030204" pitchFamily="49" charset="0"/>
              </a:rPr>
              <a:t>highlight@lowResVS</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phong</a:t>
            </a:r>
            <a:r>
              <a:rPr lang="en-US" sz="1600" dirty="0">
                <a:solidFill>
                  <a:schemeClr val="accent4">
                    <a:lumMod val="60000"/>
                    <a:lumOff val="40000"/>
                  </a:schemeClr>
                </a:solidFill>
                <a:latin typeface="Consolas" panose="020B0609020204030204" pitchFamily="49" charset="0"/>
              </a:rPr>
              <a:t>)</a:t>
            </a:r>
          </a:p>
          <a:p>
            <a:r>
              <a:rPr lang="en-US" sz="1600" dirty="0" err="1">
                <a:solidFill>
                  <a:schemeClr val="accent4">
                    <a:lumMod val="60000"/>
                    <a:lumOff val="40000"/>
                  </a:schemeClr>
                </a:solidFill>
                <a:latin typeface="Consolas" panose="020B0609020204030204" pitchFamily="49" charset="0"/>
              </a:rPr>
              <a:t>highlight@lowResFS</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phong</a:t>
            </a:r>
            <a:r>
              <a:rPr lang="en-US" sz="1600" dirty="0">
                <a:solidFill>
                  <a:schemeClr val="accent4">
                    <a:lumMod val="60000"/>
                    <a:lumOff val="40000"/>
                  </a:schemeClr>
                </a:solidFill>
                <a:latin typeface="Consolas" panose="020B0609020204030204" pitchFamily="49" charset="0"/>
              </a:rPr>
              <a:t>)</a:t>
            </a:r>
          </a:p>
          <a:p>
            <a:r>
              <a:rPr lang="en-US" sz="1600" dirty="0" err="1">
                <a:solidFill>
                  <a:schemeClr val="accent4">
                    <a:lumMod val="60000"/>
                    <a:lumOff val="40000"/>
                  </a:schemeClr>
                </a:solidFill>
                <a:latin typeface="Consolas" panose="020B0609020204030204" pitchFamily="49" charset="0"/>
              </a:rPr>
              <a:t>highlight@vs</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phong</a:t>
            </a:r>
            <a:r>
              <a:rPr lang="en-US" sz="1600" dirty="0">
                <a:solidFill>
                  <a:schemeClr val="accent4">
                    <a:lumMod val="60000"/>
                    <a:lumOff val="40000"/>
                  </a:schemeClr>
                </a:solidFill>
                <a:latin typeface="Consolas" panose="020B0609020204030204" pitchFamily="49" charset="0"/>
              </a:rPr>
              <a:t>)</a:t>
            </a:r>
          </a:p>
          <a:p>
            <a:r>
              <a:rPr lang="en-US" sz="1600" dirty="0" err="1">
                <a:solidFill>
                  <a:schemeClr val="accent4">
                    <a:lumMod val="60000"/>
                    <a:lumOff val="40000"/>
                  </a:schemeClr>
                </a:solidFill>
                <a:latin typeface="Consolas" panose="020B0609020204030204" pitchFamily="49" charset="0"/>
              </a:rPr>
              <a:t>highlight@fs</a:t>
            </a:r>
            <a:r>
              <a:rPr lang="en-US" sz="1600" dirty="0">
                <a:solidFill>
                  <a:schemeClr val="accent4">
                    <a:lumMod val="60000"/>
                    <a:lumOff val="40000"/>
                  </a:schemeClr>
                </a:solidFill>
                <a:latin typeface="Consolas" panose="020B0609020204030204" pitchFamily="49" charset="0"/>
              </a:rPr>
              <a:t> (</a:t>
            </a:r>
            <a:r>
              <a:rPr lang="en-US" sz="1600" dirty="0" err="1">
                <a:solidFill>
                  <a:schemeClr val="accent4">
                    <a:lumMod val="60000"/>
                    <a:lumOff val="40000"/>
                  </a:schemeClr>
                </a:solidFill>
                <a:latin typeface="Consolas" panose="020B0609020204030204" pitchFamily="49" charset="0"/>
              </a:rPr>
              <a:t>phong</a:t>
            </a:r>
            <a:r>
              <a:rPr lang="en-US" sz="1600" dirty="0">
                <a:solidFill>
                  <a:schemeClr val="accent4">
                    <a:lumMod val="60000"/>
                    <a:lumOff val="40000"/>
                  </a:schemeClr>
                </a:solidFill>
                <a:latin typeface="Consolas" panose="020B0609020204030204" pitchFamily="49" charset="0"/>
              </a:rPr>
              <a:t>)</a:t>
            </a:r>
          </a:p>
        </p:txBody>
      </p:sp>
      <p:sp>
        <p:nvSpPr>
          <p:cNvPr id="69" name="Rectangle 68"/>
          <p:cNvSpPr/>
          <p:nvPr/>
        </p:nvSpPr>
        <p:spPr>
          <a:xfrm>
            <a:off x="224720" y="5118496"/>
            <a:ext cx="7035301" cy="1477328"/>
          </a:xfrm>
          <a:prstGeom prst="rect">
            <a:avLst/>
          </a:prstGeom>
        </p:spPr>
        <p:txBody>
          <a:bodyPr wrap="square">
            <a:spAutoFit/>
          </a:bodyPr>
          <a:lstStyle/>
          <a:p>
            <a:r>
              <a:rPr lang="en-US" dirty="0">
                <a:solidFill>
                  <a:schemeClr val="accent1"/>
                </a:solidFill>
                <a:latin typeface="Consolas" panose="020B0609020204030204" pitchFamily="49" charset="0"/>
                <a:cs typeface="Consolas" panose="020B0609020204030204" pitchFamily="49" charset="0"/>
              </a:rPr>
              <a:t>// implementation #1</a:t>
            </a:r>
          </a:p>
          <a:p>
            <a:r>
              <a:rPr lang="en-US" dirty="0">
                <a:solidFill>
                  <a:schemeClr val="accent1"/>
                </a:solidFill>
                <a:latin typeface="Consolas" panose="020B0609020204030204" pitchFamily="49" charset="0"/>
                <a:cs typeface="Consolas" panose="020B0609020204030204" pitchFamily="49" charset="0"/>
              </a:rPr>
              <a:t>vec3 highlight : </a:t>
            </a:r>
            <a:r>
              <a:rPr lang="en-US" dirty="0" err="1">
                <a:solidFill>
                  <a:schemeClr val="accent1"/>
                </a:solidFill>
                <a:latin typeface="Consolas" panose="020B0609020204030204" pitchFamily="49" charset="0"/>
                <a:cs typeface="Consolas" panose="020B0609020204030204" pitchFamily="49" charset="0"/>
              </a:rPr>
              <a:t>ggx</a:t>
            </a:r>
            <a:r>
              <a:rPr lang="en-US" dirty="0">
                <a:solidFill>
                  <a:schemeClr val="accent1"/>
                </a:solidFill>
                <a:latin typeface="Consolas" panose="020B0609020204030204" pitchFamily="49" charset="0"/>
                <a:cs typeface="Consolas" panose="020B0609020204030204" pitchFamily="49" charset="0"/>
              </a:rPr>
              <a:t> = </a:t>
            </a:r>
            <a:r>
              <a:rPr lang="en-US" dirty="0" err="1">
                <a:solidFill>
                  <a:schemeClr val="accent1"/>
                </a:solidFill>
                <a:latin typeface="Consolas" panose="020B0609020204030204" pitchFamily="49" charset="0"/>
                <a:cs typeface="Consolas" panose="020B0609020204030204" pitchFamily="49" charset="0"/>
              </a:rPr>
              <a:t>lighting_ggx</a:t>
            </a:r>
            <a:r>
              <a:rPr lang="en-US" dirty="0">
                <a:solidFill>
                  <a:schemeClr val="accent1"/>
                </a:solidFill>
                <a:latin typeface="Consolas" panose="020B0609020204030204" pitchFamily="49" charset="0"/>
                <a:cs typeface="Consolas" panose="020B0609020204030204" pitchFamily="49" charset="0"/>
              </a:rPr>
              <a:t>(...);</a:t>
            </a:r>
          </a:p>
          <a:p>
            <a:endParaRPr lang="en-US" dirty="0">
              <a:solidFill>
                <a:schemeClr val="accent1"/>
              </a:solidFill>
              <a:latin typeface="Consolas" panose="020B0609020204030204" pitchFamily="49" charset="0"/>
              <a:cs typeface="Consolas" panose="020B0609020204030204" pitchFamily="49" charset="0"/>
            </a:endParaRPr>
          </a:p>
          <a:p>
            <a:r>
              <a:rPr lang="en-US" dirty="0">
                <a:solidFill>
                  <a:schemeClr val="accent4">
                    <a:lumMod val="60000"/>
                    <a:lumOff val="40000"/>
                  </a:schemeClr>
                </a:solidFill>
                <a:latin typeface="Consolas" panose="020B0609020204030204" pitchFamily="49" charset="0"/>
                <a:cs typeface="Consolas" panose="020B0609020204030204" pitchFamily="49" charset="0"/>
              </a:rPr>
              <a:t>// implementation #2</a:t>
            </a:r>
          </a:p>
          <a:p>
            <a:r>
              <a:rPr lang="en-US" dirty="0">
                <a:solidFill>
                  <a:schemeClr val="accent4">
                    <a:lumMod val="60000"/>
                    <a:lumOff val="40000"/>
                  </a:schemeClr>
                </a:solidFill>
                <a:latin typeface="Consolas" panose="020B0609020204030204" pitchFamily="49" charset="0"/>
                <a:cs typeface="Consolas" panose="020B0609020204030204" pitchFamily="49" charset="0"/>
              </a:rPr>
              <a:t>vec3 highlight : </a:t>
            </a:r>
            <a:r>
              <a:rPr lang="en-US" dirty="0" err="1">
                <a:solidFill>
                  <a:schemeClr val="accent4">
                    <a:lumMod val="60000"/>
                    <a:lumOff val="40000"/>
                  </a:schemeClr>
                </a:solidFill>
                <a:latin typeface="Consolas" panose="020B0609020204030204" pitchFamily="49" charset="0"/>
                <a:cs typeface="Consolas" panose="020B0609020204030204" pitchFamily="49" charset="0"/>
              </a:rPr>
              <a:t>phong</a:t>
            </a:r>
            <a:r>
              <a:rPr lang="en-US" dirty="0">
                <a:solidFill>
                  <a:schemeClr val="accent4">
                    <a:lumMod val="60000"/>
                    <a:lumOff val="40000"/>
                  </a:schemeClr>
                </a:solidFill>
                <a:latin typeface="Consolas" panose="020B0609020204030204" pitchFamily="49" charset="0"/>
                <a:cs typeface="Consolas" panose="020B0609020204030204" pitchFamily="49" charset="0"/>
              </a:rPr>
              <a:t> = </a:t>
            </a:r>
            <a:r>
              <a:rPr lang="en-US" dirty="0" err="1">
                <a:solidFill>
                  <a:schemeClr val="accent4">
                    <a:lumMod val="60000"/>
                    <a:lumOff val="40000"/>
                  </a:schemeClr>
                </a:solidFill>
                <a:latin typeface="Consolas" panose="020B0609020204030204" pitchFamily="49" charset="0"/>
                <a:cs typeface="Consolas" panose="020B0609020204030204" pitchFamily="49" charset="0"/>
              </a:rPr>
              <a:t>lighting_phong</a:t>
            </a:r>
            <a:r>
              <a:rPr lang="en-US" dirty="0">
                <a:solidFill>
                  <a:schemeClr val="accent4">
                    <a:lumMod val="60000"/>
                    <a:lumOff val="40000"/>
                  </a:schemeClr>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568634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84441" y="889494"/>
            <a:ext cx="8941366" cy="4179120"/>
          </a:xfrm>
        </p:spPr>
        <p:txBody>
          <a:bodyPr>
            <a:noAutofit/>
          </a:bodyPr>
          <a:lstStyle/>
          <a:p>
            <a:pPr algn="ctr"/>
            <a:r>
              <a:rPr lang="en-US" sz="4800" dirty="0"/>
              <a:t>Shader Optimization </a:t>
            </a:r>
            <a:br>
              <a:rPr lang="en-US" sz="4800" dirty="0"/>
            </a:br>
            <a:r>
              <a:rPr lang="en-US" sz="4800" dirty="0"/>
              <a:t>=</a:t>
            </a:r>
            <a:br>
              <a:rPr lang="en-US" sz="4800" dirty="0"/>
            </a:br>
            <a:r>
              <a:rPr lang="en-US" sz="4800" dirty="0"/>
              <a:t>Picking overloaded component definitions</a:t>
            </a:r>
          </a:p>
        </p:txBody>
      </p:sp>
      <p:sp>
        <p:nvSpPr>
          <p:cNvPr id="4" name="Slide Number Placeholder 3"/>
          <p:cNvSpPr>
            <a:spLocks noGrp="1"/>
          </p:cNvSpPr>
          <p:nvPr>
            <p:ph type="sldNum" sz="quarter" idx="4294967295"/>
          </p:nvPr>
        </p:nvSpPr>
        <p:spPr>
          <a:xfrm>
            <a:off x="9448800" y="6356350"/>
            <a:ext cx="2743200" cy="365125"/>
          </a:xfrm>
        </p:spPr>
        <p:txBody>
          <a:bodyPr/>
          <a:lstStyle/>
          <a:p>
            <a:fld id="{EDC81C2D-6F19-4340-8B93-CD84E84C54F2}" type="slidenum">
              <a:rPr lang="en-US" smtClean="0"/>
              <a:t>33</a:t>
            </a:fld>
            <a:endParaRPr lang="en-US"/>
          </a:p>
        </p:txBody>
      </p:sp>
    </p:spTree>
    <p:extLst>
      <p:ext uri="{BB962C8B-B14F-4D97-AF65-F5344CB8AC3E}">
        <p14:creationId xmlns:p14="http://schemas.microsoft.com/office/powerpoint/2010/main" val="17884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Flow</a:t>
            </a:r>
          </a:p>
        </p:txBody>
      </p:sp>
      <p:sp>
        <p:nvSpPr>
          <p:cNvPr id="7" name="Folded Corner 6"/>
          <p:cNvSpPr/>
          <p:nvPr/>
        </p:nvSpPr>
        <p:spPr>
          <a:xfrm flipV="1">
            <a:off x="331447" y="2735093"/>
            <a:ext cx="1589891" cy="1806499"/>
          </a:xfrm>
          <a:prstGeom prst="foldedCorner">
            <a:avLst/>
          </a:pr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02060" y="4166664"/>
            <a:ext cx="130907" cy="15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ln w="0"/>
              <a:solidFill>
                <a:schemeClr val="tx1"/>
              </a:solidFill>
              <a:effectLst>
                <a:outerShdw blurRad="38100" dist="19050" dir="2700000" algn="tl" rotWithShape="0">
                  <a:schemeClr val="dk1">
                    <a:alpha val="40000"/>
                  </a:schemeClr>
                </a:outerShdw>
              </a:effectLst>
            </a:endParaRPr>
          </a:p>
        </p:txBody>
      </p:sp>
      <p:cxnSp>
        <p:nvCxnSpPr>
          <p:cNvPr id="9" name="Straight Arrow Connector 8"/>
          <p:cNvCxnSpPr/>
          <p:nvPr/>
        </p:nvCxnSpPr>
        <p:spPr>
          <a:xfrm flipV="1">
            <a:off x="935059" y="4240451"/>
            <a:ext cx="404169" cy="31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361012" y="4176176"/>
            <a:ext cx="148550" cy="15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1668503" y="4175977"/>
            <a:ext cx="164141" cy="15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486373" y="3787333"/>
            <a:ext cx="250514" cy="166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u="sng" dirty="0"/>
          </a:p>
        </p:txBody>
      </p:sp>
      <p:cxnSp>
        <p:nvCxnSpPr>
          <p:cNvPr id="13" name="Straight Arrow Connector 12"/>
          <p:cNvCxnSpPr/>
          <p:nvPr/>
        </p:nvCxnSpPr>
        <p:spPr>
          <a:xfrm>
            <a:off x="583615" y="3953534"/>
            <a:ext cx="1099" cy="20738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36887" y="3870884"/>
            <a:ext cx="1040437" cy="2713"/>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35287" y="3887837"/>
            <a:ext cx="0" cy="2730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65260" y="3869360"/>
            <a:ext cx="0" cy="27308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p:cNvCxnSpPr>
          <p:nvPr/>
        </p:nvCxnSpPr>
        <p:spPr>
          <a:xfrm flipV="1">
            <a:off x="1509562" y="4243631"/>
            <a:ext cx="158941" cy="810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123392" y="2735094"/>
            <a:ext cx="1303348" cy="1806498"/>
            <a:chOff x="7820854" y="1326283"/>
            <a:chExt cx="892091" cy="1000102"/>
          </a:xfrm>
          <a:solidFill>
            <a:schemeClr val="tx1">
              <a:lumMod val="75000"/>
              <a:lumOff val="25000"/>
            </a:schemeClr>
          </a:solidFill>
        </p:grpSpPr>
        <p:sp>
          <p:nvSpPr>
            <p:cNvPr id="19" name="Folded Corner 18"/>
            <p:cNvSpPr/>
            <p:nvPr/>
          </p:nvSpPr>
          <p:spPr>
            <a:xfrm flipV="1">
              <a:off x="7820854" y="1326283"/>
              <a:ext cx="892091" cy="1000102"/>
            </a:xfrm>
            <a:prstGeom prst="foldedCorner">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821354" y="1626664"/>
              <a:ext cx="891591" cy="646331"/>
            </a:xfrm>
            <a:prstGeom prst="rect">
              <a:avLst/>
            </a:prstGeom>
            <a:noFill/>
            <a:ln>
              <a:noFill/>
            </a:ln>
          </p:spPr>
          <p:txBody>
            <a:bodyPr wrap="none" rtlCol="0">
              <a:spAutoFit/>
            </a:bodyPr>
            <a:lstStyle/>
            <a:p>
              <a:pPr algn="ctr"/>
              <a:r>
                <a:rPr lang="en-US" dirty="0">
                  <a:solidFill>
                    <a:schemeClr val="bg1"/>
                  </a:solidFill>
                </a:rPr>
                <a:t>Spire</a:t>
              </a:r>
            </a:p>
            <a:p>
              <a:pPr algn="ctr"/>
              <a:r>
                <a:rPr lang="en-US" dirty="0">
                  <a:solidFill>
                    <a:schemeClr val="bg1"/>
                  </a:solidFill>
                </a:rPr>
                <a:t>Shader</a:t>
              </a:r>
            </a:p>
          </p:txBody>
        </p:sp>
      </p:grpSp>
      <p:sp>
        <p:nvSpPr>
          <p:cNvPr id="21" name="TextBox 20"/>
          <p:cNvSpPr txBox="1"/>
          <p:nvPr/>
        </p:nvSpPr>
        <p:spPr>
          <a:xfrm>
            <a:off x="555316" y="2993515"/>
            <a:ext cx="1180131" cy="646331"/>
          </a:xfrm>
          <a:prstGeom prst="rect">
            <a:avLst/>
          </a:prstGeom>
          <a:noFill/>
        </p:spPr>
        <p:txBody>
          <a:bodyPr wrap="none" rtlCol="0">
            <a:spAutoFit/>
          </a:bodyPr>
          <a:lstStyle/>
          <a:p>
            <a:pPr algn="ctr"/>
            <a:r>
              <a:rPr lang="en-US" dirty="0">
                <a:solidFill>
                  <a:schemeClr val="bg1"/>
                </a:solidFill>
              </a:rPr>
              <a:t>Pipeline </a:t>
            </a:r>
          </a:p>
          <a:p>
            <a:pPr algn="ctr"/>
            <a:r>
              <a:rPr lang="en-US" dirty="0">
                <a:solidFill>
                  <a:schemeClr val="bg1"/>
                </a:solidFill>
              </a:rPr>
              <a:t>Definition</a:t>
            </a:r>
          </a:p>
        </p:txBody>
      </p:sp>
      <p:cxnSp>
        <p:nvCxnSpPr>
          <p:cNvPr id="22" name="Straight Arrow Connector 21"/>
          <p:cNvCxnSpPr>
            <a:stCxn id="8" idx="3"/>
            <a:endCxn id="23" idx="1"/>
          </p:cNvCxnSpPr>
          <p:nvPr/>
        </p:nvCxnSpPr>
        <p:spPr>
          <a:xfrm>
            <a:off x="632967" y="4242222"/>
            <a:ext cx="15847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91437" y="4166664"/>
            <a:ext cx="134507" cy="15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ln w="0"/>
              <a:solidFill>
                <a:schemeClr val="tx1"/>
              </a:solidFill>
              <a:effectLst>
                <a:outerShdw blurRad="38100" dist="19050" dir="2700000" algn="tl" rotWithShape="0">
                  <a:schemeClr val="dk1">
                    <a:alpha val="40000"/>
                  </a:schemeClr>
                </a:outerShdw>
              </a:effectLst>
            </a:endParaRPr>
          </a:p>
        </p:txBody>
      </p:sp>
      <p:cxnSp>
        <p:nvCxnSpPr>
          <p:cNvPr id="24" name="Straight Arrow Connector 23"/>
          <p:cNvCxnSpPr/>
          <p:nvPr/>
        </p:nvCxnSpPr>
        <p:spPr>
          <a:xfrm>
            <a:off x="869619" y="3885784"/>
            <a:ext cx="550" cy="27513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3609203" y="3181142"/>
            <a:ext cx="1881896" cy="914400"/>
            <a:chOff x="3609203" y="3181142"/>
            <a:chExt cx="1881896" cy="914400"/>
          </a:xfrm>
        </p:grpSpPr>
        <p:sp>
          <p:nvSpPr>
            <p:cNvPr id="3" name="Rectangle 2"/>
            <p:cNvSpPr/>
            <p:nvPr/>
          </p:nvSpPr>
          <p:spPr>
            <a:xfrm>
              <a:off x="4169496" y="3181142"/>
              <a:ext cx="1321603" cy="914400"/>
            </a:xfrm>
            <a:prstGeom prst="rect">
              <a:avLst/>
            </a:prstGeom>
            <a:solidFill>
              <a:schemeClr val="bg2">
                <a:lumMod val="5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Compiler Frontend</a:t>
              </a:r>
            </a:p>
          </p:txBody>
        </p:sp>
        <p:cxnSp>
          <p:nvCxnSpPr>
            <p:cNvPr id="26" name="Straight Arrow Connector 25"/>
            <p:cNvCxnSpPr/>
            <p:nvPr/>
          </p:nvCxnSpPr>
          <p:spPr>
            <a:xfrm>
              <a:off x="3609203" y="3638342"/>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657078" y="2753076"/>
            <a:ext cx="2214746" cy="1915881"/>
            <a:chOff x="5657078" y="2753076"/>
            <a:chExt cx="2214746" cy="1915881"/>
          </a:xfrm>
        </p:grpSpPr>
        <p:cxnSp>
          <p:nvCxnSpPr>
            <p:cNvPr id="27" name="Straight Arrow Connector 26"/>
            <p:cNvCxnSpPr/>
            <p:nvPr/>
          </p:nvCxnSpPr>
          <p:spPr>
            <a:xfrm>
              <a:off x="5657078" y="3638342"/>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6308832" y="2753076"/>
              <a:ext cx="1562992" cy="1915881"/>
              <a:chOff x="7747465" y="2999019"/>
              <a:chExt cx="752622" cy="922547"/>
            </a:xfrm>
          </p:grpSpPr>
          <p:sp>
            <p:nvSpPr>
              <p:cNvPr id="28" name="Folded Corner 27"/>
              <p:cNvSpPr/>
              <p:nvPr/>
            </p:nvSpPr>
            <p:spPr>
              <a:xfrm rot="10800000" flipH="1">
                <a:off x="7747465" y="2999019"/>
                <a:ext cx="752622" cy="922547"/>
              </a:xfrm>
              <a:prstGeom prst="foldedCorner">
                <a:avLst/>
              </a:prstGeom>
              <a:solidFill>
                <a:schemeClr val="tx1">
                  <a:lumMod val="65000"/>
                  <a:lumOff val="3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9" name="Group 28"/>
              <p:cNvGrpSpPr/>
              <p:nvPr/>
            </p:nvGrpSpPr>
            <p:grpSpPr>
              <a:xfrm>
                <a:off x="7799237" y="3333968"/>
                <a:ext cx="100895" cy="95966"/>
                <a:chOff x="6036365" y="2812066"/>
                <a:chExt cx="100895" cy="95966"/>
              </a:xfrm>
            </p:grpSpPr>
            <p:sp>
              <p:nvSpPr>
                <p:cNvPr id="30" name="Rounded Rectangle 29"/>
                <p:cNvSpPr/>
                <p:nvPr/>
              </p:nvSpPr>
              <p:spPr>
                <a:xfrm>
                  <a:off x="6036365" y="2812066"/>
                  <a:ext cx="100895"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056418" y="2831145"/>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ounded Rectangle 31"/>
              <p:cNvSpPr/>
              <p:nvPr/>
            </p:nvSpPr>
            <p:spPr>
              <a:xfrm>
                <a:off x="8026288" y="3511519"/>
                <a:ext cx="286269" cy="95900"/>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8041815" y="3530598"/>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8138755" y="3530598"/>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8231144" y="3530598"/>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779952" y="3511519"/>
                <a:ext cx="193880" cy="95966"/>
                <a:chOff x="6036365" y="2812066"/>
                <a:chExt cx="193880" cy="95966"/>
              </a:xfrm>
            </p:grpSpPr>
            <p:sp>
              <p:nvSpPr>
                <p:cNvPr id="37" name="Rounded Rectangle 36"/>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6056418" y="2831145"/>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615335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8014582" y="3351842"/>
                <a:ext cx="193880" cy="95966"/>
                <a:chOff x="6036365" y="2812066"/>
                <a:chExt cx="193880" cy="95966"/>
              </a:xfrm>
            </p:grpSpPr>
            <p:sp>
              <p:nvSpPr>
                <p:cNvPr id="41" name="Rounded Rectangle 40"/>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605641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8269691" y="3381951"/>
                <a:ext cx="193880" cy="95966"/>
                <a:chOff x="6036365" y="2812066"/>
                <a:chExt cx="193880" cy="95966"/>
              </a:xfrm>
            </p:grpSpPr>
            <p:sp>
              <p:nvSpPr>
                <p:cNvPr id="45" name="Rounded Rectangle 44"/>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605641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Arrow Connector 47"/>
              <p:cNvCxnSpPr>
                <a:stCxn id="30" idx="3"/>
                <a:endCxn id="41" idx="1"/>
              </p:cNvCxnSpPr>
              <p:nvPr/>
            </p:nvCxnSpPr>
            <p:spPr>
              <a:xfrm>
                <a:off x="7900132" y="3381951"/>
                <a:ext cx="114450" cy="17874"/>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3"/>
                <a:endCxn id="41" idx="1"/>
              </p:cNvCxnSpPr>
              <p:nvPr/>
            </p:nvCxnSpPr>
            <p:spPr>
              <a:xfrm flipV="1">
                <a:off x="7973832" y="3399825"/>
                <a:ext cx="40750" cy="159677"/>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7" idx="3"/>
                <a:endCxn id="32" idx="1"/>
              </p:cNvCxnSpPr>
              <p:nvPr/>
            </p:nvCxnSpPr>
            <p:spPr>
              <a:xfrm flipV="1">
                <a:off x="7973832" y="3559469"/>
                <a:ext cx="52456" cy="33"/>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1" idx="3"/>
                <a:endCxn id="45" idx="1"/>
              </p:cNvCxnSpPr>
              <p:nvPr/>
            </p:nvCxnSpPr>
            <p:spPr>
              <a:xfrm>
                <a:off x="8208462" y="3399825"/>
                <a:ext cx="61229" cy="30109"/>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3"/>
                <a:endCxn id="45" idx="2"/>
              </p:cNvCxnSpPr>
              <p:nvPr/>
            </p:nvCxnSpPr>
            <p:spPr>
              <a:xfrm flipV="1">
                <a:off x="8312557" y="3477917"/>
                <a:ext cx="54074" cy="81552"/>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4" name="TextBox 53"/>
          <p:cNvSpPr txBox="1"/>
          <p:nvPr/>
        </p:nvSpPr>
        <p:spPr>
          <a:xfrm>
            <a:off x="6019089" y="4783735"/>
            <a:ext cx="2064988" cy="923330"/>
          </a:xfrm>
          <a:prstGeom prst="rect">
            <a:avLst/>
          </a:prstGeom>
          <a:noFill/>
        </p:spPr>
        <p:txBody>
          <a:bodyPr wrap="none" rtlCol="0">
            <a:spAutoFit/>
          </a:bodyPr>
          <a:lstStyle/>
          <a:p>
            <a:pPr algn="ctr"/>
            <a:r>
              <a:rPr lang="en-US" dirty="0">
                <a:solidFill>
                  <a:schemeClr val="bg1"/>
                </a:solidFill>
              </a:rPr>
              <a:t>shader IR</a:t>
            </a:r>
          </a:p>
          <a:p>
            <a:pPr algn="ctr"/>
            <a:r>
              <a:rPr lang="en-US" dirty="0">
                <a:solidFill>
                  <a:schemeClr val="bg1"/>
                </a:solidFill>
              </a:rPr>
              <a:t>with space of</a:t>
            </a:r>
          </a:p>
          <a:p>
            <a:pPr algn="ctr"/>
            <a:r>
              <a:rPr lang="en-US" dirty="0">
                <a:solidFill>
                  <a:schemeClr val="bg1"/>
                </a:solidFill>
              </a:rPr>
              <a:t>placement choices</a:t>
            </a:r>
          </a:p>
        </p:txBody>
      </p:sp>
      <p:grpSp>
        <p:nvGrpSpPr>
          <p:cNvPr id="86" name="Group 85"/>
          <p:cNvGrpSpPr/>
          <p:nvPr/>
        </p:nvGrpSpPr>
        <p:grpSpPr>
          <a:xfrm>
            <a:off x="7986691" y="3199683"/>
            <a:ext cx="1589947" cy="914400"/>
            <a:chOff x="7986691" y="3199683"/>
            <a:chExt cx="1589947" cy="914400"/>
          </a:xfrm>
        </p:grpSpPr>
        <p:cxnSp>
          <p:nvCxnSpPr>
            <p:cNvPr id="55" name="Straight Arrow Connector 54"/>
            <p:cNvCxnSpPr/>
            <p:nvPr/>
          </p:nvCxnSpPr>
          <p:spPr>
            <a:xfrm>
              <a:off x="7986691" y="3647969"/>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590617" y="3199683"/>
              <a:ext cx="986021" cy="914400"/>
            </a:xfrm>
            <a:prstGeom prst="rect">
              <a:avLst/>
            </a:prstGeom>
            <a:solidFill>
              <a:schemeClr val="bg2">
                <a:lumMod val="5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Choice Maker</a:t>
              </a:r>
            </a:p>
          </p:txBody>
        </p:sp>
      </p:grpSp>
      <p:sp>
        <p:nvSpPr>
          <p:cNvPr id="83" name="TextBox 82"/>
          <p:cNvSpPr txBox="1"/>
          <p:nvPr/>
        </p:nvSpPr>
        <p:spPr>
          <a:xfrm>
            <a:off x="9893692" y="4741929"/>
            <a:ext cx="2320820" cy="646331"/>
          </a:xfrm>
          <a:prstGeom prst="rect">
            <a:avLst/>
          </a:prstGeom>
          <a:noFill/>
        </p:spPr>
        <p:txBody>
          <a:bodyPr wrap="square" rtlCol="0">
            <a:spAutoFit/>
          </a:bodyPr>
          <a:lstStyle/>
          <a:p>
            <a:pPr algn="ctr"/>
            <a:r>
              <a:rPr lang="en-US" dirty="0">
                <a:solidFill>
                  <a:schemeClr val="bg1"/>
                </a:solidFill>
              </a:rPr>
              <a:t>shader IR</a:t>
            </a:r>
          </a:p>
          <a:p>
            <a:pPr algn="ctr"/>
            <a:r>
              <a:rPr lang="en-US" dirty="0">
                <a:solidFill>
                  <a:schemeClr val="bg1"/>
                </a:solidFill>
              </a:rPr>
              <a:t>with choices made</a:t>
            </a:r>
          </a:p>
        </p:txBody>
      </p:sp>
      <p:grpSp>
        <p:nvGrpSpPr>
          <p:cNvPr id="88" name="Group 87"/>
          <p:cNvGrpSpPr/>
          <p:nvPr/>
        </p:nvGrpSpPr>
        <p:grpSpPr>
          <a:xfrm>
            <a:off x="9714803" y="2653327"/>
            <a:ext cx="2174449" cy="1915881"/>
            <a:chOff x="9714803" y="2653327"/>
            <a:chExt cx="2174449" cy="1915881"/>
          </a:xfrm>
        </p:grpSpPr>
        <p:grpSp>
          <p:nvGrpSpPr>
            <p:cNvPr id="57" name="Group 56"/>
            <p:cNvGrpSpPr/>
            <p:nvPr/>
          </p:nvGrpSpPr>
          <p:grpSpPr>
            <a:xfrm>
              <a:off x="10326260" y="2653327"/>
              <a:ext cx="1562992" cy="1915881"/>
              <a:chOff x="7747465" y="2999019"/>
              <a:chExt cx="752622" cy="922547"/>
            </a:xfrm>
          </p:grpSpPr>
          <p:sp>
            <p:nvSpPr>
              <p:cNvPr id="58" name="Folded Corner 57"/>
              <p:cNvSpPr/>
              <p:nvPr/>
            </p:nvSpPr>
            <p:spPr>
              <a:xfrm rot="10800000" flipH="1">
                <a:off x="7747465" y="2999019"/>
                <a:ext cx="752622" cy="922547"/>
              </a:xfrm>
              <a:prstGeom prst="foldedCorner">
                <a:avLst/>
              </a:prstGeom>
              <a:solidFill>
                <a:schemeClr val="tx1">
                  <a:lumMod val="65000"/>
                  <a:lumOff val="3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59" name="Group 58"/>
              <p:cNvGrpSpPr/>
              <p:nvPr/>
            </p:nvGrpSpPr>
            <p:grpSpPr>
              <a:xfrm>
                <a:off x="7799237" y="3333968"/>
                <a:ext cx="100895" cy="95966"/>
                <a:chOff x="6036365" y="2812066"/>
                <a:chExt cx="100895" cy="95966"/>
              </a:xfrm>
            </p:grpSpPr>
            <p:sp>
              <p:nvSpPr>
                <p:cNvPr id="81" name="Rounded Rectangle 80"/>
                <p:cNvSpPr/>
                <p:nvPr/>
              </p:nvSpPr>
              <p:spPr>
                <a:xfrm>
                  <a:off x="6036365" y="2812066"/>
                  <a:ext cx="100895"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6056418" y="2831145"/>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ounded Rectangle 59"/>
              <p:cNvSpPr/>
              <p:nvPr/>
            </p:nvSpPr>
            <p:spPr>
              <a:xfrm>
                <a:off x="8026288" y="3511519"/>
                <a:ext cx="286269" cy="95900"/>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8138755" y="3530598"/>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7779952" y="3511519"/>
                <a:ext cx="193880" cy="95966"/>
                <a:chOff x="6036365" y="2812066"/>
                <a:chExt cx="193880" cy="95966"/>
              </a:xfrm>
            </p:grpSpPr>
            <p:sp>
              <p:nvSpPr>
                <p:cNvPr id="78" name="Rounded Rectangle 77"/>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615335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8014582" y="3351842"/>
                <a:ext cx="193880" cy="95966"/>
                <a:chOff x="6036365" y="2812066"/>
                <a:chExt cx="193880" cy="95966"/>
              </a:xfrm>
            </p:grpSpPr>
            <p:sp>
              <p:nvSpPr>
                <p:cNvPr id="75" name="Rounded Rectangle 74"/>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8269691" y="3381951"/>
                <a:ext cx="193880" cy="95966"/>
                <a:chOff x="6036365" y="2812066"/>
                <a:chExt cx="193880" cy="95966"/>
              </a:xfrm>
            </p:grpSpPr>
            <p:sp>
              <p:nvSpPr>
                <p:cNvPr id="72" name="Rounded Rectangle 71"/>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Arrow Connector 66"/>
              <p:cNvCxnSpPr>
                <a:stCxn id="81" idx="3"/>
                <a:endCxn id="75" idx="1"/>
              </p:cNvCxnSpPr>
              <p:nvPr/>
            </p:nvCxnSpPr>
            <p:spPr>
              <a:xfrm>
                <a:off x="7900132" y="3381951"/>
                <a:ext cx="114450" cy="17874"/>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78" idx="3"/>
                <a:endCxn id="75" idx="1"/>
              </p:cNvCxnSpPr>
              <p:nvPr/>
            </p:nvCxnSpPr>
            <p:spPr>
              <a:xfrm flipV="1">
                <a:off x="7973832" y="3399825"/>
                <a:ext cx="40750" cy="159677"/>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78" idx="3"/>
                <a:endCxn id="60" idx="1"/>
              </p:cNvCxnSpPr>
              <p:nvPr/>
            </p:nvCxnSpPr>
            <p:spPr>
              <a:xfrm flipV="1">
                <a:off x="7973832" y="3559469"/>
                <a:ext cx="52456" cy="33"/>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75" idx="3"/>
                <a:endCxn id="72" idx="1"/>
              </p:cNvCxnSpPr>
              <p:nvPr/>
            </p:nvCxnSpPr>
            <p:spPr>
              <a:xfrm>
                <a:off x="8208462" y="3399825"/>
                <a:ext cx="61229" cy="30109"/>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0" idx="3"/>
                <a:endCxn id="72" idx="2"/>
              </p:cNvCxnSpPr>
              <p:nvPr/>
            </p:nvCxnSpPr>
            <p:spPr>
              <a:xfrm flipV="1">
                <a:off x="8312557" y="3477917"/>
                <a:ext cx="54074" cy="81552"/>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p:cNvCxnSpPr/>
            <p:nvPr/>
          </p:nvCxnSpPr>
          <p:spPr>
            <a:xfrm>
              <a:off x="9714803" y="3600506"/>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106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fade">
                                      <p:cBhvr>
                                        <p:cTn id="20" dur="500"/>
                                        <p:tgtEl>
                                          <p:spTgt spid="8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Flow</a:t>
            </a:r>
          </a:p>
        </p:txBody>
      </p:sp>
      <p:grpSp>
        <p:nvGrpSpPr>
          <p:cNvPr id="5" name="Group 4"/>
          <p:cNvGrpSpPr/>
          <p:nvPr/>
        </p:nvGrpSpPr>
        <p:grpSpPr>
          <a:xfrm>
            <a:off x="8295578" y="3190459"/>
            <a:ext cx="2010472" cy="914400"/>
            <a:chOff x="8295578" y="3190459"/>
            <a:chExt cx="2010472" cy="914400"/>
          </a:xfrm>
        </p:grpSpPr>
        <p:cxnSp>
          <p:nvCxnSpPr>
            <p:cNvPr id="76" name="Straight Arrow Connector 75"/>
            <p:cNvCxnSpPr/>
            <p:nvPr/>
          </p:nvCxnSpPr>
          <p:spPr>
            <a:xfrm>
              <a:off x="8295578" y="3585340"/>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931004" y="3190459"/>
              <a:ext cx="1375046" cy="914400"/>
            </a:xfrm>
            <a:prstGeom prst="rect">
              <a:avLst/>
            </a:prstGeom>
            <a:solidFill>
              <a:schemeClr val="bg2">
                <a:lumMod val="5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Compiler Backend</a:t>
              </a:r>
            </a:p>
          </p:txBody>
        </p:sp>
      </p:grpSp>
      <p:cxnSp>
        <p:nvCxnSpPr>
          <p:cNvPr id="85" name="Straight Arrow Connector 84"/>
          <p:cNvCxnSpPr/>
          <p:nvPr/>
        </p:nvCxnSpPr>
        <p:spPr>
          <a:xfrm>
            <a:off x="10524428" y="3585340"/>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1228581" y="2553962"/>
            <a:ext cx="495300" cy="428625"/>
          </a:xfrm>
          <a:prstGeom prst="rect">
            <a:avLst/>
          </a:prstGeom>
          <a:solidFill>
            <a:schemeClr val="accent1">
              <a:lumMod val="5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1228581" y="3070928"/>
            <a:ext cx="495300" cy="428625"/>
          </a:xfrm>
          <a:prstGeom prst="rec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1228581" y="3587894"/>
            <a:ext cx="495300" cy="428625"/>
          </a:xfrm>
          <a:prstGeom prst="rec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1228581" y="4104859"/>
            <a:ext cx="495300" cy="428625"/>
          </a:xfrm>
          <a:prstGeom prst="rec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9745018" y="4741929"/>
            <a:ext cx="2320820" cy="923330"/>
          </a:xfrm>
          <a:prstGeom prst="rect">
            <a:avLst/>
          </a:prstGeom>
          <a:noFill/>
        </p:spPr>
        <p:txBody>
          <a:bodyPr wrap="square" rtlCol="0">
            <a:spAutoFit/>
          </a:bodyPr>
          <a:lstStyle/>
          <a:p>
            <a:pPr algn="ctr"/>
            <a:r>
              <a:rPr lang="en-US" dirty="0">
                <a:solidFill>
                  <a:schemeClr val="bg1"/>
                </a:solidFill>
              </a:rPr>
              <a:t>kernel code for each pipeline stage</a:t>
            </a:r>
          </a:p>
          <a:p>
            <a:pPr algn="ctr"/>
            <a:r>
              <a:rPr lang="en-US" dirty="0">
                <a:solidFill>
                  <a:schemeClr val="bg1"/>
                </a:solidFill>
              </a:rPr>
              <a:t>(GLSL)</a:t>
            </a:r>
          </a:p>
        </p:txBody>
      </p:sp>
      <p:grpSp>
        <p:nvGrpSpPr>
          <p:cNvPr id="91" name="Group 90"/>
          <p:cNvGrpSpPr/>
          <p:nvPr/>
        </p:nvGrpSpPr>
        <p:grpSpPr>
          <a:xfrm>
            <a:off x="1885178" y="2753076"/>
            <a:ext cx="2214746" cy="1915881"/>
            <a:chOff x="5657078" y="2753076"/>
            <a:chExt cx="2214746" cy="1915881"/>
          </a:xfrm>
        </p:grpSpPr>
        <p:cxnSp>
          <p:nvCxnSpPr>
            <p:cNvPr id="92" name="Straight Arrow Connector 91"/>
            <p:cNvCxnSpPr/>
            <p:nvPr/>
          </p:nvCxnSpPr>
          <p:spPr>
            <a:xfrm>
              <a:off x="5657078" y="3638342"/>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6308832" y="2753076"/>
              <a:ext cx="1562992" cy="1915881"/>
              <a:chOff x="7747465" y="2999019"/>
              <a:chExt cx="752622" cy="922547"/>
            </a:xfrm>
          </p:grpSpPr>
          <p:sp>
            <p:nvSpPr>
              <p:cNvPr id="94" name="Folded Corner 93"/>
              <p:cNvSpPr/>
              <p:nvPr/>
            </p:nvSpPr>
            <p:spPr>
              <a:xfrm rot="10800000" flipH="1">
                <a:off x="7747465" y="2999019"/>
                <a:ext cx="752622" cy="922547"/>
              </a:xfrm>
              <a:prstGeom prst="foldedCorner">
                <a:avLst/>
              </a:prstGeom>
              <a:solidFill>
                <a:schemeClr val="tx1">
                  <a:lumMod val="65000"/>
                  <a:lumOff val="3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95" name="Group 94"/>
              <p:cNvGrpSpPr/>
              <p:nvPr/>
            </p:nvGrpSpPr>
            <p:grpSpPr>
              <a:xfrm>
                <a:off x="7799237" y="3333968"/>
                <a:ext cx="100895" cy="95966"/>
                <a:chOff x="6036365" y="2812066"/>
                <a:chExt cx="100895" cy="95966"/>
              </a:xfrm>
            </p:grpSpPr>
            <p:sp>
              <p:nvSpPr>
                <p:cNvPr id="117" name="Rounded Rectangle 116"/>
                <p:cNvSpPr/>
                <p:nvPr/>
              </p:nvSpPr>
              <p:spPr>
                <a:xfrm>
                  <a:off x="6036365" y="2812066"/>
                  <a:ext cx="100895"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6056418" y="2831145"/>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ounded Rectangle 95"/>
              <p:cNvSpPr/>
              <p:nvPr/>
            </p:nvSpPr>
            <p:spPr>
              <a:xfrm>
                <a:off x="8026288" y="3511519"/>
                <a:ext cx="286269" cy="95900"/>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96"/>
              <p:cNvSpPr/>
              <p:nvPr/>
            </p:nvSpPr>
            <p:spPr>
              <a:xfrm>
                <a:off x="8041815" y="3530598"/>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8138755" y="3530598"/>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8231144" y="3530598"/>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7779952" y="3511519"/>
                <a:ext cx="193880" cy="95966"/>
                <a:chOff x="6036365" y="2812066"/>
                <a:chExt cx="193880" cy="95966"/>
              </a:xfrm>
            </p:grpSpPr>
            <p:sp>
              <p:nvSpPr>
                <p:cNvPr id="114" name="Rounded Rectangle 113"/>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p:cNvSpPr/>
                <p:nvPr/>
              </p:nvSpPr>
              <p:spPr>
                <a:xfrm>
                  <a:off x="6056418" y="2831145"/>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p:cNvSpPr/>
                <p:nvPr/>
              </p:nvSpPr>
              <p:spPr>
                <a:xfrm>
                  <a:off x="615335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8014582" y="3351842"/>
                <a:ext cx="193880" cy="95966"/>
                <a:chOff x="6036365" y="2812066"/>
                <a:chExt cx="193880" cy="95966"/>
              </a:xfrm>
            </p:grpSpPr>
            <p:sp>
              <p:nvSpPr>
                <p:cNvPr id="111" name="Rounded Rectangle 110"/>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111"/>
                <p:cNvSpPr/>
                <p:nvPr/>
              </p:nvSpPr>
              <p:spPr>
                <a:xfrm>
                  <a:off x="605641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8269691" y="3381951"/>
                <a:ext cx="193880" cy="95966"/>
                <a:chOff x="6036365" y="2812066"/>
                <a:chExt cx="193880" cy="95966"/>
              </a:xfrm>
            </p:grpSpPr>
            <p:sp>
              <p:nvSpPr>
                <p:cNvPr id="108" name="Rounded Rectangle 107"/>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p:cNvSpPr/>
                <p:nvPr/>
              </p:nvSpPr>
              <p:spPr>
                <a:xfrm>
                  <a:off x="605641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3" name="Straight Arrow Connector 102"/>
              <p:cNvCxnSpPr>
                <a:stCxn id="117" idx="3"/>
                <a:endCxn id="111" idx="1"/>
              </p:cNvCxnSpPr>
              <p:nvPr/>
            </p:nvCxnSpPr>
            <p:spPr>
              <a:xfrm>
                <a:off x="7900132" y="3381951"/>
                <a:ext cx="114450" cy="17874"/>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14" idx="3"/>
                <a:endCxn id="111" idx="1"/>
              </p:cNvCxnSpPr>
              <p:nvPr/>
            </p:nvCxnSpPr>
            <p:spPr>
              <a:xfrm flipV="1">
                <a:off x="7973832" y="3399825"/>
                <a:ext cx="40750" cy="159677"/>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14" idx="3"/>
                <a:endCxn id="96" idx="1"/>
              </p:cNvCxnSpPr>
              <p:nvPr/>
            </p:nvCxnSpPr>
            <p:spPr>
              <a:xfrm flipV="1">
                <a:off x="7973832" y="3559469"/>
                <a:ext cx="52456" cy="33"/>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11" idx="3"/>
                <a:endCxn id="108" idx="1"/>
              </p:cNvCxnSpPr>
              <p:nvPr/>
            </p:nvCxnSpPr>
            <p:spPr>
              <a:xfrm>
                <a:off x="8208462" y="3399825"/>
                <a:ext cx="61229" cy="30109"/>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6" idx="3"/>
                <a:endCxn id="108" idx="2"/>
              </p:cNvCxnSpPr>
              <p:nvPr/>
            </p:nvCxnSpPr>
            <p:spPr>
              <a:xfrm flipV="1">
                <a:off x="8312557" y="3477917"/>
                <a:ext cx="54074" cy="81552"/>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19" name="TextBox 118"/>
          <p:cNvSpPr txBox="1"/>
          <p:nvPr/>
        </p:nvSpPr>
        <p:spPr>
          <a:xfrm>
            <a:off x="2247189" y="4783735"/>
            <a:ext cx="2064988" cy="923330"/>
          </a:xfrm>
          <a:prstGeom prst="rect">
            <a:avLst/>
          </a:prstGeom>
          <a:noFill/>
        </p:spPr>
        <p:txBody>
          <a:bodyPr wrap="none" rtlCol="0">
            <a:spAutoFit/>
          </a:bodyPr>
          <a:lstStyle/>
          <a:p>
            <a:pPr algn="ctr"/>
            <a:r>
              <a:rPr lang="en-US" dirty="0">
                <a:solidFill>
                  <a:schemeClr val="bg1"/>
                </a:solidFill>
              </a:rPr>
              <a:t>shader IR</a:t>
            </a:r>
          </a:p>
          <a:p>
            <a:pPr algn="ctr"/>
            <a:r>
              <a:rPr lang="en-US" dirty="0">
                <a:solidFill>
                  <a:schemeClr val="bg1"/>
                </a:solidFill>
              </a:rPr>
              <a:t>with space of</a:t>
            </a:r>
          </a:p>
          <a:p>
            <a:pPr algn="ctr"/>
            <a:r>
              <a:rPr lang="en-US" dirty="0">
                <a:solidFill>
                  <a:schemeClr val="bg1"/>
                </a:solidFill>
              </a:rPr>
              <a:t>placement choices</a:t>
            </a:r>
          </a:p>
        </p:txBody>
      </p:sp>
      <p:grpSp>
        <p:nvGrpSpPr>
          <p:cNvPr id="120" name="Group 119"/>
          <p:cNvGrpSpPr/>
          <p:nvPr/>
        </p:nvGrpSpPr>
        <p:grpSpPr>
          <a:xfrm>
            <a:off x="4214791" y="3199683"/>
            <a:ext cx="1589947" cy="914400"/>
            <a:chOff x="7986691" y="3199683"/>
            <a:chExt cx="1589947" cy="914400"/>
          </a:xfrm>
        </p:grpSpPr>
        <p:cxnSp>
          <p:nvCxnSpPr>
            <p:cNvPr id="121" name="Straight Arrow Connector 120"/>
            <p:cNvCxnSpPr/>
            <p:nvPr/>
          </p:nvCxnSpPr>
          <p:spPr>
            <a:xfrm>
              <a:off x="7986691" y="3647969"/>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590617" y="3199683"/>
              <a:ext cx="986021" cy="914400"/>
            </a:xfrm>
            <a:prstGeom prst="rect">
              <a:avLst/>
            </a:prstGeom>
            <a:solidFill>
              <a:schemeClr val="bg2">
                <a:lumMod val="5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Choice Maker</a:t>
              </a:r>
            </a:p>
          </p:txBody>
        </p:sp>
      </p:grpSp>
      <p:sp>
        <p:nvSpPr>
          <p:cNvPr id="144" name="TextBox 143"/>
          <p:cNvSpPr txBox="1"/>
          <p:nvPr/>
        </p:nvSpPr>
        <p:spPr>
          <a:xfrm>
            <a:off x="6121792" y="4741929"/>
            <a:ext cx="2320820" cy="646331"/>
          </a:xfrm>
          <a:prstGeom prst="rect">
            <a:avLst/>
          </a:prstGeom>
          <a:noFill/>
        </p:spPr>
        <p:txBody>
          <a:bodyPr wrap="square" rtlCol="0">
            <a:spAutoFit/>
          </a:bodyPr>
          <a:lstStyle/>
          <a:p>
            <a:pPr algn="ctr"/>
            <a:r>
              <a:rPr lang="en-US" dirty="0">
                <a:solidFill>
                  <a:schemeClr val="bg1"/>
                </a:solidFill>
              </a:rPr>
              <a:t>shader IR</a:t>
            </a:r>
          </a:p>
          <a:p>
            <a:pPr algn="ctr"/>
            <a:r>
              <a:rPr lang="en-US" dirty="0">
                <a:solidFill>
                  <a:schemeClr val="bg1"/>
                </a:solidFill>
              </a:rPr>
              <a:t>with choices made</a:t>
            </a:r>
          </a:p>
        </p:txBody>
      </p:sp>
      <p:grpSp>
        <p:nvGrpSpPr>
          <p:cNvPr id="147" name="Group 146"/>
          <p:cNvGrpSpPr/>
          <p:nvPr/>
        </p:nvGrpSpPr>
        <p:grpSpPr>
          <a:xfrm>
            <a:off x="-134883" y="3143249"/>
            <a:ext cx="1881896" cy="914400"/>
            <a:chOff x="3609203" y="3181142"/>
            <a:chExt cx="1881896" cy="914400"/>
          </a:xfrm>
        </p:grpSpPr>
        <p:sp>
          <p:nvSpPr>
            <p:cNvPr id="148" name="Rectangle 147"/>
            <p:cNvSpPr/>
            <p:nvPr/>
          </p:nvSpPr>
          <p:spPr>
            <a:xfrm>
              <a:off x="4169496" y="3181142"/>
              <a:ext cx="1321603" cy="914400"/>
            </a:xfrm>
            <a:prstGeom prst="rect">
              <a:avLst/>
            </a:prstGeom>
            <a:solidFill>
              <a:schemeClr val="bg2">
                <a:lumMod val="5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Compiler Frontend</a:t>
              </a:r>
            </a:p>
          </p:txBody>
        </p:sp>
        <p:cxnSp>
          <p:nvCxnSpPr>
            <p:cNvPr id="149" name="Straight Arrow Connector 148"/>
            <p:cNvCxnSpPr/>
            <p:nvPr/>
          </p:nvCxnSpPr>
          <p:spPr>
            <a:xfrm>
              <a:off x="3609203" y="3638342"/>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p:nvGrpSpPr>
        <p:grpSpPr>
          <a:xfrm>
            <a:off x="5971478" y="2658765"/>
            <a:ext cx="2174449" cy="1915881"/>
            <a:chOff x="9714803" y="2653327"/>
            <a:chExt cx="2174449" cy="1915881"/>
          </a:xfrm>
        </p:grpSpPr>
        <p:grpSp>
          <p:nvGrpSpPr>
            <p:cNvPr id="179" name="Group 178"/>
            <p:cNvGrpSpPr/>
            <p:nvPr/>
          </p:nvGrpSpPr>
          <p:grpSpPr>
            <a:xfrm>
              <a:off x="10326260" y="2653327"/>
              <a:ext cx="1562992" cy="1915881"/>
              <a:chOff x="7747465" y="2999019"/>
              <a:chExt cx="752622" cy="922547"/>
            </a:xfrm>
          </p:grpSpPr>
          <p:sp>
            <p:nvSpPr>
              <p:cNvPr id="181" name="Folded Corner 180"/>
              <p:cNvSpPr/>
              <p:nvPr/>
            </p:nvSpPr>
            <p:spPr>
              <a:xfrm rot="10800000" flipH="1">
                <a:off x="7747465" y="2999019"/>
                <a:ext cx="752622" cy="922547"/>
              </a:xfrm>
              <a:prstGeom prst="foldedCorner">
                <a:avLst/>
              </a:prstGeom>
              <a:solidFill>
                <a:schemeClr val="tx1">
                  <a:lumMod val="65000"/>
                  <a:lumOff val="35000"/>
                </a:scheme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82" name="Group 181"/>
              <p:cNvGrpSpPr/>
              <p:nvPr/>
            </p:nvGrpSpPr>
            <p:grpSpPr>
              <a:xfrm>
                <a:off x="7799237" y="3333968"/>
                <a:ext cx="100895" cy="95966"/>
                <a:chOff x="6036365" y="2812066"/>
                <a:chExt cx="100895" cy="95966"/>
              </a:xfrm>
            </p:grpSpPr>
            <p:sp>
              <p:nvSpPr>
                <p:cNvPr id="199" name="Rounded Rectangle 198"/>
                <p:cNvSpPr/>
                <p:nvPr/>
              </p:nvSpPr>
              <p:spPr>
                <a:xfrm>
                  <a:off x="6036365" y="2812066"/>
                  <a:ext cx="100895"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6056418" y="2831145"/>
                  <a:ext cx="63305" cy="6330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Rounded Rectangle 182"/>
              <p:cNvSpPr/>
              <p:nvPr/>
            </p:nvSpPr>
            <p:spPr>
              <a:xfrm>
                <a:off x="8026288" y="3511519"/>
                <a:ext cx="286269" cy="95900"/>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8138755" y="3530598"/>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roup 184"/>
              <p:cNvGrpSpPr/>
              <p:nvPr/>
            </p:nvGrpSpPr>
            <p:grpSpPr>
              <a:xfrm>
                <a:off x="7779952" y="3511519"/>
                <a:ext cx="193880" cy="95966"/>
                <a:chOff x="6036365" y="2812066"/>
                <a:chExt cx="193880" cy="95966"/>
              </a:xfrm>
            </p:grpSpPr>
            <p:sp>
              <p:nvSpPr>
                <p:cNvPr id="197" name="Rounded Rectangle 196"/>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6153358" y="2831145"/>
                  <a:ext cx="63305" cy="6330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roup 185"/>
              <p:cNvGrpSpPr/>
              <p:nvPr/>
            </p:nvGrpSpPr>
            <p:grpSpPr>
              <a:xfrm>
                <a:off x="8014582" y="3351842"/>
                <a:ext cx="193880" cy="95966"/>
                <a:chOff x="6036365" y="2812066"/>
                <a:chExt cx="193880" cy="95966"/>
              </a:xfrm>
            </p:grpSpPr>
            <p:sp>
              <p:nvSpPr>
                <p:cNvPr id="195" name="Rounded Rectangle 194"/>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8269691" y="3381951"/>
                <a:ext cx="193880" cy="95966"/>
                <a:chOff x="6036365" y="2812066"/>
                <a:chExt cx="193880" cy="95966"/>
              </a:xfrm>
            </p:grpSpPr>
            <p:sp>
              <p:nvSpPr>
                <p:cNvPr id="193" name="Rounded Rectangle 192"/>
                <p:cNvSpPr/>
                <p:nvPr/>
              </p:nvSpPr>
              <p:spPr>
                <a:xfrm>
                  <a:off x="6036365" y="2812066"/>
                  <a:ext cx="193880" cy="95966"/>
                </a:xfrm>
                <a:prstGeom prst="round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6153358" y="2831145"/>
                  <a:ext cx="63305" cy="633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8" name="Straight Arrow Connector 187"/>
              <p:cNvCxnSpPr>
                <a:stCxn id="199" idx="3"/>
                <a:endCxn id="195" idx="1"/>
              </p:cNvCxnSpPr>
              <p:nvPr/>
            </p:nvCxnSpPr>
            <p:spPr>
              <a:xfrm>
                <a:off x="7900132" y="3381951"/>
                <a:ext cx="114450" cy="17874"/>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stCxn id="197" idx="3"/>
                <a:endCxn id="195" idx="1"/>
              </p:cNvCxnSpPr>
              <p:nvPr/>
            </p:nvCxnSpPr>
            <p:spPr>
              <a:xfrm flipV="1">
                <a:off x="7973832" y="3399825"/>
                <a:ext cx="40750" cy="159677"/>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stCxn id="197" idx="3"/>
                <a:endCxn id="183" idx="1"/>
              </p:cNvCxnSpPr>
              <p:nvPr/>
            </p:nvCxnSpPr>
            <p:spPr>
              <a:xfrm flipV="1">
                <a:off x="7973832" y="3559469"/>
                <a:ext cx="52456" cy="33"/>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stCxn id="195" idx="3"/>
                <a:endCxn id="193" idx="1"/>
              </p:cNvCxnSpPr>
              <p:nvPr/>
            </p:nvCxnSpPr>
            <p:spPr>
              <a:xfrm>
                <a:off x="8208462" y="3399825"/>
                <a:ext cx="61229" cy="30109"/>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a:stCxn id="183" idx="3"/>
                <a:endCxn id="193" idx="2"/>
              </p:cNvCxnSpPr>
              <p:nvPr/>
            </p:nvCxnSpPr>
            <p:spPr>
              <a:xfrm flipV="1">
                <a:off x="8312557" y="3477917"/>
                <a:ext cx="54074" cy="81552"/>
              </a:xfrm>
              <a:prstGeom prst="straightConnector1">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80" name="Straight Arrow Connector 179"/>
            <p:cNvCxnSpPr/>
            <p:nvPr/>
          </p:nvCxnSpPr>
          <p:spPr>
            <a:xfrm>
              <a:off x="9714803" y="3600506"/>
              <a:ext cx="48577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6329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6" grpId="0" animBg="1"/>
      <p:bldP spid="87" grpId="0" animBg="1"/>
      <p:bldP spid="88" grpId="0" animBg="1"/>
      <p:bldP spid="9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9" y="0"/>
            <a:ext cx="11865137" cy="6858000"/>
          </a:xfrm>
          <a:prstGeom prst="rect">
            <a:avLst/>
          </a:prstGeom>
        </p:spPr>
      </p:pic>
    </p:spTree>
    <p:extLst>
      <p:ext uri="{BB962C8B-B14F-4D97-AF65-F5344CB8AC3E}">
        <p14:creationId xmlns:p14="http://schemas.microsoft.com/office/powerpoint/2010/main" val="1646423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89" y="1"/>
            <a:ext cx="11865137" cy="6858000"/>
          </a:xfrm>
          <a:prstGeom prst="rect">
            <a:avLst/>
          </a:prstGeom>
        </p:spPr>
      </p:pic>
    </p:spTree>
    <p:extLst>
      <p:ext uri="{BB962C8B-B14F-4D97-AF65-F5344CB8AC3E}">
        <p14:creationId xmlns:p14="http://schemas.microsoft.com/office/powerpoint/2010/main" val="2928316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543" y="1"/>
            <a:ext cx="11865137" cy="6858000"/>
          </a:xfrm>
          <a:prstGeom prst="rect">
            <a:avLst/>
          </a:prstGeom>
        </p:spPr>
      </p:pic>
    </p:spTree>
    <p:extLst>
      <p:ext uri="{BB962C8B-B14F-4D97-AF65-F5344CB8AC3E}">
        <p14:creationId xmlns:p14="http://schemas.microsoft.com/office/powerpoint/2010/main" val="1756451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029" y="1"/>
            <a:ext cx="11865137" cy="6858000"/>
          </a:xfrm>
          <a:prstGeom prst="rect">
            <a:avLst/>
          </a:prstGeom>
        </p:spPr>
      </p:pic>
    </p:spTree>
    <p:extLst>
      <p:ext uri="{BB962C8B-B14F-4D97-AF65-F5344CB8AC3E}">
        <p14:creationId xmlns:p14="http://schemas.microsoft.com/office/powerpoint/2010/main" val="26493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47006"/>
            <a:ext cx="12453257" cy="7205006"/>
          </a:xfrm>
          <a:prstGeom prst="rect">
            <a:avLst/>
          </a:prstGeom>
        </p:spPr>
      </p:pic>
      <p:sp>
        <p:nvSpPr>
          <p:cNvPr id="2" name="Title 1"/>
          <p:cNvSpPr>
            <a:spLocks noGrp="1"/>
          </p:cNvSpPr>
          <p:nvPr>
            <p:ph type="title"/>
          </p:nvPr>
        </p:nvSpPr>
        <p:spPr>
          <a:xfrm>
            <a:off x="106374" y="5457515"/>
            <a:ext cx="11228293" cy="1325563"/>
          </a:xfrm>
        </p:spPr>
        <p:txBody>
          <a:bodyPr/>
          <a:lstStyle/>
          <a:p>
            <a:r>
              <a:rPr lang="en-US" dirty="0"/>
              <a:t>Example 1: Water Rendering via Ray Marching</a:t>
            </a:r>
          </a:p>
        </p:txBody>
      </p:sp>
      <p:sp>
        <p:nvSpPr>
          <p:cNvPr id="4" name="Title 1"/>
          <p:cNvSpPr txBox="1">
            <a:spLocks/>
          </p:cNvSpPr>
          <p:nvPr/>
        </p:nvSpPr>
        <p:spPr>
          <a:xfrm>
            <a:off x="106375" y="-162157"/>
            <a:ext cx="72959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mj-ea"/>
                <a:cs typeface="Segoe UI" panose="020B0502040204020203" pitchFamily="34" charset="0"/>
              </a:defRPr>
            </a:lvl1pPr>
          </a:lstStyle>
          <a:p>
            <a:r>
              <a:rPr lang="en-US" dirty="0">
                <a:solidFill>
                  <a:schemeClr val="accent5"/>
                </a:solidFill>
              </a:rPr>
              <a:t>8.0 ms</a:t>
            </a:r>
          </a:p>
        </p:txBody>
      </p:sp>
    </p:spTree>
    <p:extLst>
      <p:ext uri="{BB962C8B-B14F-4D97-AF65-F5344CB8AC3E}">
        <p14:creationId xmlns:p14="http://schemas.microsoft.com/office/powerpoint/2010/main" val="210196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98" y="0"/>
            <a:ext cx="11865137" cy="6858000"/>
          </a:xfrm>
          <a:prstGeom prst="rect">
            <a:avLst/>
          </a:prstGeom>
        </p:spPr>
      </p:pic>
    </p:spTree>
    <p:extLst>
      <p:ext uri="{BB962C8B-B14F-4D97-AF65-F5344CB8AC3E}">
        <p14:creationId xmlns:p14="http://schemas.microsoft.com/office/powerpoint/2010/main" val="520002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1"/>
            <a:ext cx="11865137" cy="6858000"/>
          </a:xfrm>
          <a:prstGeom prst="rect">
            <a:avLst/>
          </a:prstGeom>
        </p:spPr>
      </p:pic>
    </p:spTree>
    <p:extLst>
      <p:ext uri="{BB962C8B-B14F-4D97-AF65-F5344CB8AC3E}">
        <p14:creationId xmlns:p14="http://schemas.microsoft.com/office/powerpoint/2010/main" val="3530670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028" y="1"/>
            <a:ext cx="11865137" cy="6858000"/>
          </a:xfrm>
          <a:prstGeom prst="rect">
            <a:avLst/>
          </a:prstGeom>
        </p:spPr>
      </p:pic>
    </p:spTree>
    <p:extLst>
      <p:ext uri="{BB962C8B-B14F-4D97-AF65-F5344CB8AC3E}">
        <p14:creationId xmlns:p14="http://schemas.microsoft.com/office/powerpoint/2010/main" val="2716615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Spire: A high level material representation that decouples shading algorithm from optimization choices</a:t>
            </a:r>
          </a:p>
        </p:txBody>
      </p:sp>
      <p:sp>
        <p:nvSpPr>
          <p:cNvPr id="4" name="Snip Single Corner Rectangle 3"/>
          <p:cNvSpPr/>
          <p:nvPr/>
        </p:nvSpPr>
        <p:spPr>
          <a:xfrm>
            <a:off x="1261833" y="1963727"/>
            <a:ext cx="1488801" cy="134446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Spire</a:t>
            </a:r>
          </a:p>
          <a:p>
            <a:pPr algn="ctr"/>
            <a:r>
              <a:rPr lang="en-US" dirty="0"/>
              <a:t>Shader</a:t>
            </a:r>
          </a:p>
        </p:txBody>
      </p:sp>
      <p:sp>
        <p:nvSpPr>
          <p:cNvPr id="5" name="TextBox 4"/>
          <p:cNvSpPr txBox="1"/>
          <p:nvPr/>
        </p:nvSpPr>
        <p:spPr>
          <a:xfrm>
            <a:off x="3121500" y="2398043"/>
            <a:ext cx="4007845" cy="646331"/>
          </a:xfrm>
          <a:prstGeom prst="rect">
            <a:avLst/>
          </a:prstGeom>
          <a:noFill/>
        </p:spPr>
        <p:txBody>
          <a:bodyPr wrap="square" rtlCol="0">
            <a:spAutoFit/>
          </a:bodyPr>
          <a:lstStyle/>
          <a:p>
            <a:r>
              <a:rPr lang="en-US" dirty="0">
                <a:solidFill>
                  <a:schemeClr val="bg1"/>
                </a:solidFill>
              </a:rPr>
              <a:t>describes the required computation to render a material</a:t>
            </a:r>
          </a:p>
        </p:txBody>
      </p:sp>
      <p:sp>
        <p:nvSpPr>
          <p:cNvPr id="6" name="Snip Single Corner Rectangle 5"/>
          <p:cNvSpPr/>
          <p:nvPr/>
        </p:nvSpPr>
        <p:spPr>
          <a:xfrm>
            <a:off x="1261834" y="3563940"/>
            <a:ext cx="1510261" cy="124595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 Engine Declaration</a:t>
            </a:r>
          </a:p>
        </p:txBody>
      </p:sp>
      <p:sp>
        <p:nvSpPr>
          <p:cNvPr id="7" name="TextBox 6"/>
          <p:cNvSpPr txBox="1"/>
          <p:nvPr/>
        </p:nvSpPr>
        <p:spPr>
          <a:xfrm>
            <a:off x="3121501" y="3881155"/>
            <a:ext cx="4275474" cy="646331"/>
          </a:xfrm>
          <a:prstGeom prst="rect">
            <a:avLst/>
          </a:prstGeom>
          <a:noFill/>
        </p:spPr>
        <p:txBody>
          <a:bodyPr wrap="square" rtlCol="0">
            <a:spAutoFit/>
          </a:bodyPr>
          <a:lstStyle/>
          <a:p>
            <a:r>
              <a:rPr lang="en-US" dirty="0">
                <a:solidFill>
                  <a:schemeClr val="bg1"/>
                </a:solidFill>
              </a:rPr>
              <a:t>describes the render passes and shading rates supported by the game engine</a:t>
            </a:r>
          </a:p>
        </p:txBody>
      </p:sp>
      <p:sp>
        <p:nvSpPr>
          <p:cNvPr id="8" name="Snip Single Corner Rectangle 7"/>
          <p:cNvSpPr/>
          <p:nvPr/>
        </p:nvSpPr>
        <p:spPr>
          <a:xfrm>
            <a:off x="1261834" y="5065638"/>
            <a:ext cx="1510261" cy="1245954"/>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Schedule</a:t>
            </a:r>
          </a:p>
          <a:p>
            <a:pPr algn="ctr"/>
            <a:r>
              <a:rPr lang="en-US" dirty="0"/>
              <a:t>File</a:t>
            </a:r>
          </a:p>
        </p:txBody>
      </p:sp>
      <p:sp>
        <p:nvSpPr>
          <p:cNvPr id="9" name="TextBox 8"/>
          <p:cNvSpPr txBox="1"/>
          <p:nvPr/>
        </p:nvSpPr>
        <p:spPr>
          <a:xfrm>
            <a:off x="3121501" y="5252755"/>
            <a:ext cx="3844294" cy="923330"/>
          </a:xfrm>
          <a:prstGeom prst="rect">
            <a:avLst/>
          </a:prstGeom>
          <a:noFill/>
        </p:spPr>
        <p:txBody>
          <a:bodyPr wrap="square" rtlCol="0">
            <a:spAutoFit/>
          </a:bodyPr>
          <a:lstStyle/>
          <a:p>
            <a:r>
              <a:rPr lang="en-US" dirty="0">
                <a:solidFill>
                  <a:schemeClr val="bg1"/>
                </a:solidFill>
              </a:rPr>
              <a:t>defines the optimization choices:</a:t>
            </a:r>
          </a:p>
          <a:p>
            <a:r>
              <a:rPr lang="en-US" dirty="0">
                <a:solidFill>
                  <a:schemeClr val="bg1"/>
                </a:solidFill>
              </a:rPr>
              <a:t>when, where and how to compute a material term</a:t>
            </a:r>
          </a:p>
        </p:txBody>
      </p:sp>
      <p:sp>
        <p:nvSpPr>
          <p:cNvPr id="11" name="Right Arrow 10"/>
          <p:cNvSpPr/>
          <p:nvPr/>
        </p:nvSpPr>
        <p:spPr>
          <a:xfrm>
            <a:off x="7576267" y="3218987"/>
            <a:ext cx="1821366" cy="1590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Spire Compiler</a:t>
            </a:r>
          </a:p>
        </p:txBody>
      </p:sp>
      <p:sp>
        <p:nvSpPr>
          <p:cNvPr id="12" name="Snip Single Corner Rectangle 11"/>
          <p:cNvSpPr/>
          <p:nvPr/>
        </p:nvSpPr>
        <p:spPr>
          <a:xfrm>
            <a:off x="10008106" y="2372140"/>
            <a:ext cx="1507387" cy="84684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Run-time</a:t>
            </a:r>
          </a:p>
          <a:p>
            <a:pPr algn="ctr"/>
            <a:r>
              <a:rPr lang="en-US" dirty="0"/>
              <a:t>Shader Code</a:t>
            </a:r>
          </a:p>
        </p:txBody>
      </p:sp>
      <p:sp>
        <p:nvSpPr>
          <p:cNvPr id="13" name="Snip Single Corner Rectangle 12"/>
          <p:cNvSpPr/>
          <p:nvPr/>
        </p:nvSpPr>
        <p:spPr>
          <a:xfrm>
            <a:off x="10008105" y="3457731"/>
            <a:ext cx="1507387" cy="846848"/>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Pre-baking Code</a:t>
            </a:r>
          </a:p>
        </p:txBody>
      </p:sp>
      <p:sp>
        <p:nvSpPr>
          <p:cNvPr id="14" name="Snip Single Corner Rectangle 13"/>
          <p:cNvSpPr/>
          <p:nvPr/>
        </p:nvSpPr>
        <p:spPr>
          <a:xfrm>
            <a:off x="10008104" y="4543321"/>
            <a:ext cx="1507387" cy="1084327"/>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Resource/ Interface</a:t>
            </a:r>
          </a:p>
          <a:p>
            <a:pPr algn="ctr"/>
            <a:r>
              <a:rPr lang="en-US" dirty="0"/>
              <a:t>Metadata</a:t>
            </a:r>
          </a:p>
        </p:txBody>
      </p:sp>
    </p:spTree>
    <p:extLst>
      <p:ext uri="{BB962C8B-B14F-4D97-AF65-F5344CB8AC3E}">
        <p14:creationId xmlns:p14="http://schemas.microsoft.com/office/powerpoint/2010/main" val="117105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47472"/>
            <a:ext cx="12454062" cy="7205472"/>
          </a:xfrm>
          <a:prstGeom prst="rect">
            <a:avLst/>
          </a:prstGeom>
        </p:spPr>
      </p:pic>
      <p:sp>
        <p:nvSpPr>
          <p:cNvPr id="2" name="Title 1"/>
          <p:cNvSpPr>
            <a:spLocks noGrp="1"/>
          </p:cNvSpPr>
          <p:nvPr>
            <p:ph type="title"/>
          </p:nvPr>
        </p:nvSpPr>
        <p:spPr>
          <a:xfrm>
            <a:off x="106374" y="5457515"/>
            <a:ext cx="11228293" cy="1325563"/>
          </a:xfrm>
        </p:spPr>
        <p:txBody>
          <a:bodyPr/>
          <a:lstStyle/>
          <a:p>
            <a:r>
              <a:rPr lang="en-US" dirty="0"/>
              <a:t>Example 1: Water Rendering via Ray Marching</a:t>
            </a:r>
          </a:p>
        </p:txBody>
      </p:sp>
      <p:sp>
        <p:nvSpPr>
          <p:cNvPr id="7" name="Title 1"/>
          <p:cNvSpPr txBox="1">
            <a:spLocks/>
          </p:cNvSpPr>
          <p:nvPr/>
        </p:nvSpPr>
        <p:spPr>
          <a:xfrm>
            <a:off x="106374" y="-162157"/>
            <a:ext cx="96626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mj-ea"/>
                <a:cs typeface="Segoe UI" panose="020B0502040204020203" pitchFamily="34" charset="0"/>
              </a:defRPr>
            </a:lvl1pPr>
          </a:lstStyle>
          <a:p>
            <a:r>
              <a:rPr lang="en-US" dirty="0">
                <a:solidFill>
                  <a:schemeClr val="accent5"/>
                </a:solidFill>
              </a:rPr>
              <a:t>5.1 ms</a:t>
            </a:r>
          </a:p>
          <a:p>
            <a:r>
              <a:rPr lang="en-US" dirty="0">
                <a:solidFill>
                  <a:schemeClr val="accent5"/>
                </a:solidFill>
              </a:rPr>
              <a:t>Simple Wave Function</a:t>
            </a:r>
          </a:p>
        </p:txBody>
      </p:sp>
    </p:spTree>
    <p:extLst>
      <p:ext uri="{BB962C8B-B14F-4D97-AF65-F5344CB8AC3E}">
        <p14:creationId xmlns:p14="http://schemas.microsoft.com/office/powerpoint/2010/main" val="2134305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47006"/>
            <a:ext cx="12453257" cy="7205006"/>
          </a:xfrm>
          <a:prstGeom prst="rect">
            <a:avLst/>
          </a:prstGeom>
        </p:spPr>
      </p:pic>
      <p:sp>
        <p:nvSpPr>
          <p:cNvPr id="2" name="Title 1"/>
          <p:cNvSpPr>
            <a:spLocks noGrp="1"/>
          </p:cNvSpPr>
          <p:nvPr>
            <p:ph type="title"/>
          </p:nvPr>
        </p:nvSpPr>
        <p:spPr>
          <a:xfrm>
            <a:off x="106374" y="5457515"/>
            <a:ext cx="11228293" cy="1325563"/>
          </a:xfrm>
        </p:spPr>
        <p:txBody>
          <a:bodyPr/>
          <a:lstStyle/>
          <a:p>
            <a:r>
              <a:rPr lang="en-US" dirty="0"/>
              <a:t>Example 1: Water Rendering via Ray Marching</a:t>
            </a:r>
          </a:p>
        </p:txBody>
      </p:sp>
      <p:sp>
        <p:nvSpPr>
          <p:cNvPr id="4" name="Title 1"/>
          <p:cNvSpPr txBox="1">
            <a:spLocks/>
          </p:cNvSpPr>
          <p:nvPr/>
        </p:nvSpPr>
        <p:spPr>
          <a:xfrm>
            <a:off x="5541973" y="-29570"/>
            <a:ext cx="18748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mj-ea"/>
                <a:cs typeface="Segoe UI" panose="020B0502040204020203" pitchFamily="34" charset="0"/>
              </a:defRPr>
            </a:lvl1pPr>
          </a:lstStyle>
          <a:p>
            <a:r>
              <a:rPr lang="en-US" dirty="0">
                <a:solidFill>
                  <a:schemeClr val="accent5"/>
                </a:solidFill>
              </a:rPr>
              <a:t>5.1 ms</a:t>
            </a:r>
          </a:p>
        </p:txBody>
      </p:sp>
      <p:sp>
        <p:nvSpPr>
          <p:cNvPr id="6" name="TextBox 5"/>
          <p:cNvSpPr txBox="1"/>
          <p:nvPr/>
        </p:nvSpPr>
        <p:spPr>
          <a:xfrm>
            <a:off x="179110" y="95664"/>
            <a:ext cx="4891788" cy="1200329"/>
          </a:xfrm>
          <a:prstGeom prst="rect">
            <a:avLst/>
          </a:prstGeom>
          <a:solidFill>
            <a:schemeClr val="tx1">
              <a:lumMod val="95000"/>
              <a:lumOff val="5000"/>
              <a:alpha val="44000"/>
            </a:schemeClr>
          </a:solidFill>
          <a:ln>
            <a:noFill/>
          </a:ln>
        </p:spPr>
        <p:txBody>
          <a:bodyPr wrap="none" rtlCol="0">
            <a:spAutoFit/>
          </a:bodyPr>
          <a:lstStyle/>
          <a:p>
            <a:r>
              <a:rPr lang="en-US" sz="2400" b="1" dirty="0">
                <a:solidFill>
                  <a:schemeClr val="bg1"/>
                </a:solidFill>
              </a:rPr>
              <a:t>Visualization of ray intersections</a:t>
            </a:r>
          </a:p>
          <a:p>
            <a:r>
              <a:rPr lang="en-US" sz="2400" dirty="0">
                <a:solidFill>
                  <a:schemeClr val="bg1"/>
                </a:solidFill>
              </a:rPr>
              <a:t>R Channel: distance to viewer</a:t>
            </a:r>
          </a:p>
          <a:p>
            <a:r>
              <a:rPr lang="en-US" sz="2400" dirty="0">
                <a:solidFill>
                  <a:schemeClr val="bg1"/>
                </a:solidFill>
              </a:rPr>
              <a:t>G Channel: world space Y</a:t>
            </a:r>
          </a:p>
        </p:txBody>
      </p:sp>
    </p:spTree>
    <p:extLst>
      <p:ext uri="{BB962C8B-B14F-4D97-AF65-F5344CB8AC3E}">
        <p14:creationId xmlns:p14="http://schemas.microsoft.com/office/powerpoint/2010/main" val="3401819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47006"/>
            <a:ext cx="12453257" cy="7205006"/>
          </a:xfrm>
          <a:prstGeom prst="rect">
            <a:avLst/>
          </a:prstGeom>
        </p:spPr>
      </p:pic>
      <p:sp>
        <p:nvSpPr>
          <p:cNvPr id="2" name="Title 1"/>
          <p:cNvSpPr>
            <a:spLocks noGrp="1"/>
          </p:cNvSpPr>
          <p:nvPr>
            <p:ph type="title"/>
          </p:nvPr>
        </p:nvSpPr>
        <p:spPr>
          <a:xfrm>
            <a:off x="106374" y="5457515"/>
            <a:ext cx="11228293" cy="1325563"/>
          </a:xfrm>
        </p:spPr>
        <p:txBody>
          <a:bodyPr/>
          <a:lstStyle/>
          <a:p>
            <a:r>
              <a:rPr lang="en-US" dirty="0"/>
              <a:t>Example 1: Water Rendering via Ray Marching</a:t>
            </a:r>
          </a:p>
        </p:txBody>
      </p:sp>
      <p:sp>
        <p:nvSpPr>
          <p:cNvPr id="4" name="Title 1"/>
          <p:cNvSpPr txBox="1">
            <a:spLocks/>
          </p:cNvSpPr>
          <p:nvPr/>
        </p:nvSpPr>
        <p:spPr>
          <a:xfrm>
            <a:off x="5541973" y="-29570"/>
            <a:ext cx="18748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mj-ea"/>
                <a:cs typeface="Segoe UI" panose="020B0502040204020203" pitchFamily="34" charset="0"/>
              </a:defRPr>
            </a:lvl1pPr>
          </a:lstStyle>
          <a:p>
            <a:r>
              <a:rPr lang="en-US" dirty="0">
                <a:solidFill>
                  <a:schemeClr val="accent5"/>
                </a:solidFill>
              </a:rPr>
              <a:t>3.2 ms</a:t>
            </a:r>
          </a:p>
        </p:txBody>
      </p:sp>
      <p:sp>
        <p:nvSpPr>
          <p:cNvPr id="7" name="TextBox 6"/>
          <p:cNvSpPr txBox="1"/>
          <p:nvPr/>
        </p:nvSpPr>
        <p:spPr>
          <a:xfrm>
            <a:off x="179110" y="95664"/>
            <a:ext cx="4891788" cy="1200329"/>
          </a:xfrm>
          <a:prstGeom prst="rect">
            <a:avLst/>
          </a:prstGeom>
          <a:solidFill>
            <a:schemeClr val="tx1">
              <a:lumMod val="95000"/>
              <a:lumOff val="5000"/>
              <a:alpha val="44000"/>
            </a:schemeClr>
          </a:solidFill>
          <a:ln>
            <a:noFill/>
          </a:ln>
        </p:spPr>
        <p:txBody>
          <a:bodyPr wrap="none" rtlCol="0">
            <a:spAutoFit/>
          </a:bodyPr>
          <a:lstStyle/>
          <a:p>
            <a:r>
              <a:rPr lang="en-US" sz="2400" b="1" dirty="0">
                <a:solidFill>
                  <a:schemeClr val="bg1"/>
                </a:solidFill>
              </a:rPr>
              <a:t>Visualization of ray intersections</a:t>
            </a:r>
          </a:p>
          <a:p>
            <a:r>
              <a:rPr lang="en-US" sz="2400" dirty="0">
                <a:solidFill>
                  <a:schemeClr val="bg1"/>
                </a:solidFill>
              </a:rPr>
              <a:t>R Channel: distance to viewer</a:t>
            </a:r>
          </a:p>
          <a:p>
            <a:r>
              <a:rPr lang="en-US" sz="2400" dirty="0">
                <a:solidFill>
                  <a:schemeClr val="bg1"/>
                </a:solidFill>
              </a:rPr>
              <a:t>G Channel: world space Y</a:t>
            </a:r>
          </a:p>
        </p:txBody>
      </p:sp>
    </p:spTree>
    <p:extLst>
      <p:ext uri="{BB962C8B-B14F-4D97-AF65-F5344CB8AC3E}">
        <p14:creationId xmlns:p14="http://schemas.microsoft.com/office/powerpoint/2010/main" val="398761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47006"/>
            <a:ext cx="12453257" cy="7205006"/>
          </a:xfrm>
          <a:prstGeom prst="rect">
            <a:avLst/>
          </a:prstGeom>
        </p:spPr>
      </p:pic>
      <p:sp>
        <p:nvSpPr>
          <p:cNvPr id="2" name="Title 1"/>
          <p:cNvSpPr>
            <a:spLocks noGrp="1"/>
          </p:cNvSpPr>
          <p:nvPr>
            <p:ph type="title"/>
          </p:nvPr>
        </p:nvSpPr>
        <p:spPr>
          <a:xfrm>
            <a:off x="106374" y="5457515"/>
            <a:ext cx="11228293" cy="1325563"/>
          </a:xfrm>
        </p:spPr>
        <p:txBody>
          <a:bodyPr/>
          <a:lstStyle/>
          <a:p>
            <a:r>
              <a:rPr lang="en-US" dirty="0"/>
              <a:t>Example 1: Water Rendering via Ray Marching</a:t>
            </a:r>
          </a:p>
        </p:txBody>
      </p:sp>
      <p:sp>
        <p:nvSpPr>
          <p:cNvPr id="4" name="Title 1"/>
          <p:cNvSpPr txBox="1">
            <a:spLocks/>
          </p:cNvSpPr>
          <p:nvPr/>
        </p:nvSpPr>
        <p:spPr>
          <a:xfrm>
            <a:off x="5541973" y="-29570"/>
            <a:ext cx="18748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mj-ea"/>
                <a:cs typeface="Segoe UI" panose="020B0502040204020203" pitchFamily="34" charset="0"/>
              </a:defRPr>
            </a:lvl1pPr>
          </a:lstStyle>
          <a:p>
            <a:r>
              <a:rPr lang="en-US" dirty="0">
                <a:solidFill>
                  <a:schemeClr val="accent5"/>
                </a:solidFill>
              </a:rPr>
              <a:t>3.2 ms</a:t>
            </a:r>
          </a:p>
        </p:txBody>
      </p:sp>
      <p:sp>
        <p:nvSpPr>
          <p:cNvPr id="5" name="TextBox 4"/>
          <p:cNvSpPr txBox="1"/>
          <p:nvPr/>
        </p:nvSpPr>
        <p:spPr>
          <a:xfrm>
            <a:off x="345364" y="402378"/>
            <a:ext cx="3672224" cy="461665"/>
          </a:xfrm>
          <a:prstGeom prst="rect">
            <a:avLst/>
          </a:prstGeom>
          <a:solidFill>
            <a:schemeClr val="tx1">
              <a:lumMod val="95000"/>
              <a:lumOff val="5000"/>
              <a:alpha val="44000"/>
            </a:schemeClr>
          </a:solidFill>
          <a:ln>
            <a:noFill/>
          </a:ln>
        </p:spPr>
        <p:txBody>
          <a:bodyPr wrap="none" rtlCol="0">
            <a:spAutoFit/>
          </a:bodyPr>
          <a:lstStyle/>
          <a:p>
            <a:r>
              <a:rPr lang="en-US" sz="2400" b="1" dirty="0">
                <a:solidFill>
                  <a:schemeClr val="bg1"/>
                </a:solidFill>
              </a:rPr>
              <a:t>Visualization of </a:t>
            </a:r>
            <a:r>
              <a:rPr lang="en-US" sz="2400" b="1" dirty="0" err="1">
                <a:solidFill>
                  <a:schemeClr val="bg1"/>
                </a:solidFill>
              </a:rPr>
              <a:t>normals</a:t>
            </a:r>
            <a:endParaRPr lang="en-US" sz="2400" dirty="0">
              <a:solidFill>
                <a:schemeClr val="bg1"/>
              </a:solidFill>
            </a:endParaRPr>
          </a:p>
        </p:txBody>
      </p:sp>
    </p:spTree>
    <p:extLst>
      <p:ext uri="{BB962C8B-B14F-4D97-AF65-F5344CB8AC3E}">
        <p14:creationId xmlns:p14="http://schemas.microsoft.com/office/powerpoint/2010/main" val="2399586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47006"/>
            <a:ext cx="12453257" cy="7205006"/>
          </a:xfrm>
          <a:prstGeom prst="rect">
            <a:avLst/>
          </a:prstGeom>
        </p:spPr>
      </p:pic>
      <p:sp>
        <p:nvSpPr>
          <p:cNvPr id="7" name="Title 1"/>
          <p:cNvSpPr>
            <a:spLocks noGrp="1"/>
          </p:cNvSpPr>
          <p:nvPr>
            <p:ph type="title"/>
          </p:nvPr>
        </p:nvSpPr>
        <p:spPr>
          <a:xfrm>
            <a:off x="106374" y="5457515"/>
            <a:ext cx="11228293" cy="1325563"/>
          </a:xfrm>
        </p:spPr>
        <p:txBody>
          <a:bodyPr/>
          <a:lstStyle/>
          <a:p>
            <a:r>
              <a:rPr lang="en-US" dirty="0"/>
              <a:t>Example 1: Water Rendering via Ray Marching</a:t>
            </a:r>
          </a:p>
        </p:txBody>
      </p:sp>
      <p:sp>
        <p:nvSpPr>
          <p:cNvPr id="8" name="Title 1"/>
          <p:cNvSpPr txBox="1">
            <a:spLocks/>
          </p:cNvSpPr>
          <p:nvPr/>
        </p:nvSpPr>
        <p:spPr>
          <a:xfrm>
            <a:off x="5527459" y="-162157"/>
            <a:ext cx="18748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Segoe UI" panose="020B0502040204020203" pitchFamily="34" charset="0"/>
                <a:ea typeface="+mj-ea"/>
                <a:cs typeface="Segoe UI" panose="020B0502040204020203" pitchFamily="34" charset="0"/>
              </a:defRPr>
            </a:lvl1pPr>
          </a:lstStyle>
          <a:p>
            <a:r>
              <a:rPr lang="en-US" dirty="0">
                <a:solidFill>
                  <a:schemeClr val="accent5"/>
                </a:solidFill>
              </a:rPr>
              <a:t>3.2 ms</a:t>
            </a:r>
          </a:p>
        </p:txBody>
      </p:sp>
    </p:spTree>
    <p:extLst>
      <p:ext uri="{BB962C8B-B14F-4D97-AF65-F5344CB8AC3E}">
        <p14:creationId xmlns:p14="http://schemas.microsoft.com/office/powerpoint/2010/main" val="2377216122"/>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7086</TotalTime>
  <Words>3489</Words>
  <Application>Microsoft Office PowerPoint</Application>
  <PresentationFormat>Widescreen</PresentationFormat>
  <Paragraphs>432</Paragraphs>
  <Slides>43</Slides>
  <Notes>35</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Consolas</vt:lpstr>
      <vt:lpstr>Segoe UI</vt:lpstr>
      <vt:lpstr>Office Theme</vt:lpstr>
      <vt:lpstr>A System for Rapid Exploration of Shader Optimization Choices</vt:lpstr>
      <vt:lpstr>Example 1: Water Rendering via Ray Marching</vt:lpstr>
      <vt:lpstr>Example 1: Water Rendering via Ray Marching</vt:lpstr>
      <vt:lpstr>Example 1: Water Rendering via Ray Marching</vt:lpstr>
      <vt:lpstr>Example 1: Water Rendering via Ray Marching</vt:lpstr>
      <vt:lpstr>Example 1: Water Rendering via Ray Marching</vt:lpstr>
      <vt:lpstr>Example 1: Water Rendering via Ray Marching</vt:lpstr>
      <vt:lpstr>Example 1: Water Rendering via Ray Marching</vt:lpstr>
      <vt:lpstr>Example 1: Water Rendering via Ray Marching</vt:lpstr>
      <vt:lpstr>Example 1: Water Rendering via Ray Marching</vt:lpstr>
      <vt:lpstr>Implementing an optimization is not as easy as it sounds</vt:lpstr>
      <vt:lpstr>Example 2: Terrain Rendering</vt:lpstr>
      <vt:lpstr>Example 2: Terrain Rendering</vt:lpstr>
      <vt:lpstr>Example 2: Terrain Rendering</vt:lpstr>
      <vt:lpstr>Goal: A system that generates different implementations from a high level representation</vt:lpstr>
      <vt:lpstr>Contribution:</vt:lpstr>
      <vt:lpstr>Spire Abstractions</vt:lpstr>
      <vt:lpstr> Shader is graph generate code using pipeline def optimization is overloading (summary slide)  Shader – data flow graph (nodes = components, no vertex shader no fragment shader) but we need to run it – some nees to go to vertex shader som e to fragment, so compiler needs to generate these shading stages,  but how does it know what to go where? So we have to describe to the compiler what are choices and what are the places that is allowed.  Pipeline is a set of worlds and data dependency connections.  Let’s go back to the shader, pipeline defines certain inputs and outputs, given this constraints the rest of component are free to be placed any where you want. A shader program I have written has many different impls based on where the comps are placed.  Two types of component overloads. (Better way to think about it is the components is overloaded at three worlds : there are three different implementations for this component that is defined in lowRes, VS, ..) a smart shader programmer may want to say that if I am computing a component at certain world I may use another implementation, and spire allows that (explicit world overloading), and of course you can do algorithmic overloading.  In our system, we treat optimizaitons as picking overloaded component definitions, 1) overloading on world placement 2) algorithmic overloading.  (why need the  concept before what) (show code -&gt; shader graph -&gt; shader graph with code) </vt:lpstr>
      <vt:lpstr>PowerPoint Presentation</vt:lpstr>
      <vt:lpstr>PowerPoint Presentation</vt:lpstr>
      <vt:lpstr>PowerPoint Presentation</vt:lpstr>
      <vt:lpstr>PowerPoint Presentation</vt:lpstr>
      <vt:lpstr>Pipeline definition: tells the compiler how to generate shader code</vt:lpstr>
      <vt:lpstr>Pipeline definition: tells the compiler how to generate shader code</vt:lpstr>
      <vt:lpstr>External inputs are defined in input worlds</vt:lpstr>
      <vt:lpstr>Example: the multi-resolution rendering pipeline</vt:lpstr>
      <vt:lpstr>PowerPoint Presentation</vt:lpstr>
      <vt:lpstr>PowerPoint Presentation</vt:lpstr>
      <vt:lpstr>PowerPoint Presentation</vt:lpstr>
      <vt:lpstr>PowerPoint Presentation</vt:lpstr>
      <vt:lpstr>PowerPoint Presentation</vt:lpstr>
      <vt:lpstr>PowerPoint Presentation</vt:lpstr>
      <vt:lpstr>Shader Optimization  = Picking overloaded component definitions</vt:lpstr>
      <vt:lpstr>System Flow</vt:lpstr>
      <vt:lpstr>System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Spire: A high level material representation that decouples shading algorithm from optimization choices</vt:lpstr>
    </vt:vector>
  </TitlesOfParts>
  <Company>NVIDIA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He</dc:creator>
  <cp:lastModifiedBy>Yong He</cp:lastModifiedBy>
  <cp:revision>602</cp:revision>
  <dcterms:created xsi:type="dcterms:W3CDTF">2014-07-16T17:58:52Z</dcterms:created>
  <dcterms:modified xsi:type="dcterms:W3CDTF">2016-07-19T02:03:40Z</dcterms:modified>
</cp:coreProperties>
</file>